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41"/>
  </p:notesMasterIdLst>
  <p:sldIdLst>
    <p:sldId id="256" r:id="rId5"/>
    <p:sldId id="257" r:id="rId6"/>
    <p:sldId id="267" r:id="rId7"/>
    <p:sldId id="297" r:id="rId8"/>
    <p:sldId id="268" r:id="rId9"/>
    <p:sldId id="272" r:id="rId10"/>
    <p:sldId id="266" r:id="rId11"/>
    <p:sldId id="287" r:id="rId12"/>
    <p:sldId id="273" r:id="rId13"/>
    <p:sldId id="278" r:id="rId14"/>
    <p:sldId id="301" r:id="rId15"/>
    <p:sldId id="302" r:id="rId16"/>
    <p:sldId id="303" r:id="rId17"/>
    <p:sldId id="275" r:id="rId18"/>
    <p:sldId id="298" r:id="rId19"/>
    <p:sldId id="290" r:id="rId20"/>
    <p:sldId id="291" r:id="rId21"/>
    <p:sldId id="284" r:id="rId22"/>
    <p:sldId id="289" r:id="rId23"/>
    <p:sldId id="279" r:id="rId24"/>
    <p:sldId id="293" r:id="rId25"/>
    <p:sldId id="292" r:id="rId26"/>
    <p:sldId id="304" r:id="rId27"/>
    <p:sldId id="294" r:id="rId28"/>
    <p:sldId id="299" r:id="rId29"/>
    <p:sldId id="288" r:id="rId30"/>
    <p:sldId id="282" r:id="rId31"/>
    <p:sldId id="300" r:id="rId32"/>
    <p:sldId id="296" r:id="rId33"/>
    <p:sldId id="295" r:id="rId34"/>
    <p:sldId id="274" r:id="rId35"/>
    <p:sldId id="283" r:id="rId36"/>
    <p:sldId id="285" r:id="rId37"/>
    <p:sldId id="286" r:id="rId38"/>
    <p:sldId id="277" r:id="rId39"/>
    <p:sldId id="265" r:id="rId40"/>
  </p:sldIdLst>
  <p:sldSz cx="18288000" cy="10287000"/>
  <p:notesSz cx="6858000" cy="9144000"/>
  <p:embeddedFontLst>
    <p:embeddedFont>
      <p:font typeface="210 디딤고딕" panose="020B0600000101010101" charset="-127"/>
      <p:regular r:id="rId42"/>
    </p:embeddedFont>
    <p:embeddedFont>
      <p:font typeface="210 디딤고딕 Bold" panose="020B0600000101010101" charset="-127"/>
      <p:regular r:id="rId43"/>
    </p:embeddedFont>
    <p:embeddedFont>
      <p:font typeface="210 디딤고딕 Light" panose="020B0600000101010101" charset="-127"/>
      <p:regular r:id="rId44"/>
    </p:embeddedFont>
    <p:embeddedFont>
      <p:font typeface="TDTD타이틀굴림" panose="020B0600000101010101" charset="-127"/>
      <p:regular r:id="rId45"/>
    </p:embeddedFont>
    <p:embeddedFont>
      <p:font typeface="Arial Black" panose="020B0A04020102020204" pitchFamily="34" charset="0"/>
      <p:bold r:id="rId46"/>
    </p:embeddedFont>
    <p:embeddedFont>
      <p:font typeface="맑은 고딕" panose="020B0503020000020004" pitchFamily="50" charset="-127"/>
      <p:regular r:id="rId47"/>
      <p:bold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6A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26FC02-AE70-DD8F-1EB9-C3A67D5D8255}" v="193" dt="2025-02-13T10:58:54.581"/>
    <p1510:client id="{252DCC80-BA27-4D5D-9DA7-31DC9217D945}" v="774" dt="2025-02-13T10:57:27.913"/>
    <p1510:client id="{335E8574-D891-09FA-8402-EFF40B96119C}" v="71" dt="2025-02-13T12:18:28.570"/>
    <p1510:client id="{3A19CE34-4D8B-FD17-1F62-BB691BDF0362}" v="1039" dt="2025-02-13T10:58:04.439"/>
    <p1510:client id="{75327FB2-B78A-9BA8-0946-F2D28AFB3951}" v="58" dt="2025-02-13T09:40:21.810"/>
    <p1510:client id="{7E3DC5EF-F904-1A04-2C89-5491C6B5AF99}" v="115" dt="2025-02-13T12:15:22.1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2" d="100"/>
          <a:sy n="32" d="100"/>
        </p:scale>
        <p:origin x="19" y="6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4.fntdata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3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5.fntdata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81E3F1-60AB-40BF-BC32-DAACBC43EED9}" type="datetimeFigureOut">
              <a:t>2025-02-17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2DA6B6-2B82-47CF-9EB1-D201389230D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48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ts val="4176"/>
              </a:lnSpc>
              <a:spcBef>
                <a:spcPct val="0"/>
              </a:spcBef>
            </a:pPr>
            <a:r>
              <a:rPr lang="ko-KR" altLang="en-US" err="1">
                <a:ea typeface="맑은 고딕"/>
              </a:rPr>
              <a:t>전처리</a:t>
            </a:r>
            <a:endParaRPr lang="en-US" err="1">
              <a:ea typeface="맑은 고딕"/>
            </a:endParaRPr>
          </a:p>
          <a:p>
            <a:pPr algn="just">
              <a:lnSpc>
                <a:spcPts val="4176"/>
              </a:lnSpc>
              <a:spcBef>
                <a:spcPct val="0"/>
              </a:spcBef>
            </a:pPr>
            <a:r>
              <a:rPr lang="en-US"/>
              <a:t>- status, </a:t>
            </a:r>
            <a:r>
              <a:rPr lang="en-US" err="1"/>
              <a:t>age_rating</a:t>
            </a:r>
            <a:r>
              <a:rPr lang="en-US"/>
              <a:t>, price</a:t>
            </a:r>
            <a:endParaRPr lang="en-US" altLang="ko-KR"/>
          </a:p>
          <a:p>
            <a:pPr algn="just">
              <a:lnSpc>
                <a:spcPts val="4176"/>
              </a:lnSpc>
              <a:spcBef>
                <a:spcPct val="0"/>
              </a:spcBef>
            </a:pPr>
            <a:r>
              <a:rPr lang="ko-KR" altLang="en-US">
                <a:ea typeface="맑은 고딕"/>
              </a:rPr>
              <a:t>추가 </a:t>
            </a:r>
            <a:r>
              <a:rPr lang="ko-KR" altLang="en-US" err="1">
                <a:ea typeface="맑은 고딕"/>
              </a:rPr>
              <a:t>크롤링</a:t>
            </a:r>
            <a:endParaRPr lang="en-US" err="1">
              <a:ea typeface="맑은 고딕"/>
            </a:endParaRPr>
          </a:p>
          <a:p>
            <a:pPr algn="just">
              <a:lnSpc>
                <a:spcPts val="4176"/>
              </a:lnSpc>
              <a:spcBef>
                <a:spcPct val="0"/>
              </a:spcBef>
            </a:pPr>
            <a:r>
              <a:rPr lang="en-US"/>
              <a:t>-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댓글</a:t>
            </a:r>
            <a:r>
              <a:rPr lang="en-US"/>
              <a:t>: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감정 분석을 통한 추천시스템 학습 용도</a:t>
            </a:r>
            <a:endParaRPr lang="en-US">
              <a:ea typeface="맑은 고딕"/>
            </a:endParaRPr>
          </a:p>
          <a:p>
            <a:pPr algn="just">
              <a:lnSpc>
                <a:spcPts val="4176"/>
              </a:lnSpc>
              <a:spcBef>
                <a:spcPct val="0"/>
              </a:spcBef>
            </a:pPr>
            <a:r>
              <a:rPr lang="en-US"/>
              <a:t>-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커뮤니티</a:t>
            </a:r>
            <a:r>
              <a:rPr lang="en-US"/>
              <a:t>: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작가의 단행본 소식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캐릭터 설정 등 </a:t>
            </a:r>
            <a:endParaRPr lang="en-US">
              <a:ea typeface="맑은 고딕"/>
            </a:endParaRPr>
          </a:p>
          <a:p>
            <a:pPr algn="just">
              <a:lnSpc>
                <a:spcPts val="4176"/>
              </a:lnSpc>
              <a:spcBef>
                <a:spcPct val="0"/>
              </a:spcBef>
            </a:pPr>
            <a:endParaRPr lang="en-US"/>
          </a:p>
          <a:p>
            <a:pPr algn="just">
              <a:lnSpc>
                <a:spcPts val="4176"/>
              </a:lnSpc>
              <a:spcBef>
                <a:spcPct val="0"/>
              </a:spcBef>
            </a:pP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DA6B6-2B82-47CF-9EB1-D201389230D1}" type="slidenum"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75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svg"/><Relationship Id="rId7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10" Type="http://schemas.openxmlformats.org/officeDocument/2006/relationships/image" Target="../media/image13.png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12" Type="http://schemas.openxmlformats.org/officeDocument/2006/relationships/image" Target="../media/image2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20.png"/><Relationship Id="rId5" Type="http://schemas.openxmlformats.org/officeDocument/2006/relationships/image" Target="../media/image1.png"/><Relationship Id="rId10" Type="http://schemas.openxmlformats.org/officeDocument/2006/relationships/image" Target="../media/image19.png"/><Relationship Id="rId4" Type="http://schemas.openxmlformats.org/officeDocument/2006/relationships/image" Target="../media/image15.sv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82173" y="4457226"/>
            <a:ext cx="11033821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0"/>
              </a:lnSpc>
              <a:spcBef>
                <a:spcPct val="0"/>
              </a:spcBef>
            </a:pPr>
            <a:r>
              <a:rPr lang="en-US" sz="12000" err="1">
                <a:solidFill>
                  <a:srgbClr val="273755"/>
                </a:solidFill>
                <a:latin typeface="Arial Black"/>
                <a:ea typeface="TDTD타이틀굴림"/>
                <a:cs typeface="TDTD타이틀굴림"/>
                <a:sym typeface="TDTD타이틀굴림"/>
              </a:rPr>
              <a:t>Pixary</a:t>
            </a:r>
            <a:r>
              <a:rPr lang="en-US" sz="12000">
                <a:solidFill>
                  <a:srgbClr val="273755"/>
                </a:solidFill>
                <a:latin typeface="Arial Black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ko-KR" altLang="en-US" sz="10000">
                <a:solidFill>
                  <a:srgbClr val="273755"/>
                </a:solidFill>
                <a:latin typeface="Arial Black"/>
                <a:ea typeface="TDTD타이틀굴림"/>
                <a:cs typeface="TDTD타이틀굴림"/>
                <a:sym typeface="TDTD타이틀굴림"/>
              </a:rPr>
              <a:t>중간발표</a:t>
            </a:r>
            <a:endParaRPr lang="ko-KR" altLang="en-US" sz="10000">
              <a:solidFill>
                <a:srgbClr val="273755"/>
              </a:solidFill>
              <a:latin typeface="Arial Black" panose="020B0A04020102020204" pitchFamily="34" charset="0"/>
              <a:ea typeface="TDTD타이틀굴림"/>
              <a:cs typeface="TDTD타이틀굴림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682174" y="3721324"/>
            <a:ext cx="7534628" cy="612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LLM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을 활용한 웹툰</a:t>
            </a:r>
            <a:r>
              <a:rPr lang="en-US" altLang="ko-KR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</a:t>
            </a:r>
            <a:r>
              <a:rPr lang="ko-KR" altLang="en-US" sz="360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웹소설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추천 시스템</a:t>
            </a:r>
            <a:endParaRPr lang="en-US" sz="360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2682174" y="1028700"/>
            <a:ext cx="4328227" cy="915258"/>
            <a:chOff x="0" y="0"/>
            <a:chExt cx="3462350" cy="122034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850164" y="16083"/>
              <a:ext cx="2612186" cy="1204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SKN06-FINAL-2TEAM</a:t>
              </a:r>
            </a:p>
            <a:p>
              <a:pPr>
                <a:lnSpc>
                  <a:spcPts val="3640"/>
                </a:lnSpc>
              </a:pP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682174" y="8876030"/>
            <a:ext cx="9357426" cy="3787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이세화</a:t>
            </a:r>
            <a:r>
              <a:rPr lang="en-US" altLang="ko-KR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  <a:r>
              <a:rPr lang="ko-KR" altLang="en-US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안형진</a:t>
            </a:r>
            <a:r>
              <a:rPr lang="en-US" altLang="ko-KR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  <a:r>
              <a:rPr lang="ko-KR" altLang="en-US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정유진</a:t>
            </a:r>
            <a:r>
              <a:rPr lang="en-US" altLang="ko-KR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  <a:r>
              <a:rPr lang="ko-KR" altLang="en-US" sz="2199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전하연</a:t>
            </a:r>
            <a:r>
              <a:rPr lang="en-US" altLang="ko-KR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  <a:r>
              <a:rPr lang="ko-KR" altLang="en-US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박미현</a:t>
            </a:r>
            <a:endParaRPr lang="en-US" sz="2199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Group 13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15820-EF77-3432-2759-421CD5B36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97FF987-E33C-9B2F-358C-133753D8A499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BE6CEAE-6118-B665-99DA-4AD1C2A20111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4BD45DE-6EAE-FF57-7309-30BFEF1275C8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5C8610C-4DF9-BB66-4471-005F14ECB1B1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5853F0B-CEBB-62F0-7B31-3A11851D31DC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15FCE75-2C09-0CDA-55D4-470986B7B5F3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79E6A403-E4C8-5C69-C8F6-F366C78C0B2C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0B3A5301-2831-9B1E-414F-27728931DE46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E2897868-210F-47BA-47EA-8AC48A485400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2A80DCBC-B124-C16B-BE75-110B07AA11B7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일정표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13" name="AutoShape 4">
            <a:extLst>
              <a:ext uri="{FF2B5EF4-FFF2-40B4-BE49-F238E27FC236}">
                <a16:creationId xmlns:a16="http://schemas.microsoft.com/office/drawing/2014/main" id="{1BE74214-27CA-9109-0733-5A3B3C7BCF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1F39221-16CB-0514-B070-25289036D31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89" t="8746" r="680" b="6236"/>
          <a:stretch/>
        </p:blipFill>
        <p:spPr>
          <a:xfrm>
            <a:off x="2101217" y="1972413"/>
            <a:ext cx="15559548" cy="752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24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E4EDB-EA91-FD90-FE12-9C264FBA0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ED952B6-641B-7C7E-E244-D8CEEDDE749F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3B27AD3-B771-E64A-DC0E-E8D15DD5D477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DD6E293-3270-2224-0653-A5B91ABC568F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3658810-CADC-6A36-66F9-1FAB8AE147E7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9BD5D28-EDE6-DEB2-1723-93078B37117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DB2A8C9-6C10-78E0-646B-4DF4A6F6F013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4865E6F8-E109-DDCF-0B0B-FB3E9682B78C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53BF0465-C09C-F058-AB54-80349AA7F5D5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DE591D2-75B3-E676-3B42-479AD2F85CB3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F4790F2F-0827-D5BF-5B50-A06BB9BFC044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일정표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13" name="AutoShape 4">
            <a:extLst>
              <a:ext uri="{FF2B5EF4-FFF2-40B4-BE49-F238E27FC236}">
                <a16:creationId xmlns:a16="http://schemas.microsoft.com/office/drawing/2014/main" id="{688ADFA5-216D-EFC6-2AC9-08465FC991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" name="그림 19" descr="텍스트, 스크린샷, 번호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0D61016-FF02-3B77-9AA7-DC55097FA2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444" y="1972413"/>
            <a:ext cx="11745092" cy="756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88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CFBEF-169F-5186-5E5F-F3AE1CCE3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43B7CF3-D402-286A-E613-08ADF2FAA540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CE0F1DD-37D4-1FBC-659D-ED41D267A0D2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D6B1EB5-CA68-2ADB-57EA-421D119EB532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5BD4AF7-0B9F-5992-C059-5D0AF42BD60D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A563663-1E62-FB84-C795-F095BD5A2964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00519E3-3DA5-E42E-F112-7B499D3BFF20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8AAEE290-4B5E-59A3-7060-EB07B37CE86A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F01E24A7-24BF-9486-3717-0EAD610FB21E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F883D83D-FBDB-8F14-DCE0-25D6C11A5C46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C6B769E5-F027-427B-E141-6FC2BD24B7AC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일정표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13" name="AutoShape 4">
            <a:extLst>
              <a:ext uri="{FF2B5EF4-FFF2-40B4-BE49-F238E27FC236}">
                <a16:creationId xmlns:a16="http://schemas.microsoft.com/office/drawing/2014/main" id="{7B9EF3A6-0076-3B8D-D758-47AEEDC1CE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ABADFD2-6579-160C-92F7-06AE739527D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758" t="8746" r="252" b="6236"/>
          <a:stretch/>
        </p:blipFill>
        <p:spPr>
          <a:xfrm>
            <a:off x="2429178" y="1943913"/>
            <a:ext cx="15077158" cy="759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33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060FA-B685-5718-D742-1D34BE1A5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79ECBF1-E05A-2666-420D-2622C81D6323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5D655A6-2069-87D5-6FBD-24E7823C9350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9121D66-44B9-4DB5-0A80-2870E1BDD3BF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1D8AA05-7ACC-29C0-2558-576A1EBEFDFA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8E7CE7E-BE09-87C8-6C90-8D375EC2AFC0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82DDC45-ECD2-3BA7-BDB4-3F3B6AC43229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75E4F82F-A395-1E19-140A-FC5DE605AE48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AEB8D01F-58A4-982E-FAD0-E3DF430FD7B0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43D09C29-E839-39CC-5EA6-C57444B56ED5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4BE299AA-7189-C489-1485-523FD4AD8413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일정표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13" name="AutoShape 4">
            <a:extLst>
              <a:ext uri="{FF2B5EF4-FFF2-40B4-BE49-F238E27FC236}">
                <a16:creationId xmlns:a16="http://schemas.microsoft.com/office/drawing/2014/main" id="{A2C33221-961D-3273-B2FC-90D36C8AC9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FA2C2763-EF9C-1ACA-B339-EEB776473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249" y="3357334"/>
            <a:ext cx="15033575" cy="460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002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1BE66-C042-162E-E1EF-039227136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4FB669A-915D-5261-9290-8596908CDE7C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DC51D6D-6F58-E47B-5B1A-8DC18F5FFED0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8D05634-9C75-59AF-655A-4FD0CF9C59C0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B0C3D6D-F497-9F35-D608-01CBE7866ABF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3DBB80A-B25D-69B4-9390-A4AB95890AC1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4C221CC-AB27-A156-631F-47B3F502C262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0627E2F5-71AC-E99D-2DD1-323CBFE57B41}"/>
              </a:ext>
            </a:extLst>
          </p:cNvPr>
          <p:cNvSpPr txBox="1"/>
          <p:nvPr/>
        </p:nvSpPr>
        <p:spPr>
          <a:xfrm>
            <a:off x="2682174" y="2733384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데이터 수집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2A98BD24-F495-978B-2C3C-CE6DE39E3E64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ADC8AEF-C851-7F97-A170-54DD711DE526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C9341067-CAF8-0513-E187-D4ED56425FCA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92405A5-F750-F41A-63AC-F6EB6E747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191" y="2377109"/>
            <a:ext cx="10058400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6551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B4448-1A24-A01D-3AFA-B521B9FFB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6BB0B66-44B2-34CC-08BF-DF7B7262289D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0D90D2E-8AE6-CDE9-F8B1-62C305CB6D8C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0E364B4-D1DA-854D-076C-F101A080C4D3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1436852B-2654-0244-C45E-A20907BE6BF5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A1C55A5-5281-394B-F720-6504218EB15B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2DAF515-8DD9-C960-98DC-9C95F38CD99D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097B7CC6-EBDA-6A07-1AEB-FF5437F4E9DB}"/>
              </a:ext>
            </a:extLst>
          </p:cNvPr>
          <p:cNvSpPr txBox="1"/>
          <p:nvPr/>
        </p:nvSpPr>
        <p:spPr>
          <a:xfrm>
            <a:off x="2682174" y="2733384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데이터 수집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5A1410D1-9515-78E0-8C70-E486074316F7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A2EED79C-7F49-7888-D7CF-3F36A0FDCFE2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26148050-8CD3-E215-0450-A3034DCAB9E9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DB184E8-24D6-B992-014F-8F799AB1C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191" y="2377109"/>
            <a:ext cx="10058400" cy="6858000"/>
          </a:xfrm>
          <a:prstGeom prst="rect">
            <a:avLst/>
          </a:prstGeom>
          <a:ln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529379F-79F7-BDA9-2CD3-2B7DDB43BCE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9456"/>
          <a:stretch/>
        </p:blipFill>
        <p:spPr>
          <a:xfrm>
            <a:off x="11341508" y="2905434"/>
            <a:ext cx="5798931" cy="632967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FA1C54D-37CA-A9DC-5F31-71B0DC53F305}"/>
              </a:ext>
            </a:extLst>
          </p:cNvPr>
          <p:cNvSpPr/>
          <p:nvPr/>
        </p:nvSpPr>
        <p:spPr>
          <a:xfrm>
            <a:off x="11407470" y="4129548"/>
            <a:ext cx="5597420" cy="3259394"/>
          </a:xfrm>
          <a:prstGeom prst="rect">
            <a:avLst/>
          </a:prstGeom>
          <a:noFill/>
          <a:ln w="38100">
            <a:solidFill>
              <a:srgbClr val="FE6A2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348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8F75B-022A-38A7-FAD1-C33D1D280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85D2B71-8DCE-E2C0-FE81-A6F6D4841A3C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6F57A30-1D5D-306C-E282-153EF087A82E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9E5BA0E-7752-206F-F3C9-9EA3682C54DF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B503DC5-DA32-A3BE-E5D8-6A2DAC6F98EC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5E94386-3304-BD5E-059F-18E754551E45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AA6660E-378B-9992-C0B3-76D1EFAEB1C8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1366FFE5-7B6C-524A-9F12-3FEE6E510289}"/>
              </a:ext>
            </a:extLst>
          </p:cNvPr>
          <p:cNvSpPr txBox="1"/>
          <p:nvPr/>
        </p:nvSpPr>
        <p:spPr>
          <a:xfrm>
            <a:off x="2682174" y="2733384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데이터 수집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FF593567-CAE8-BC2C-52B0-AAD2A418A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2400" y="3056510"/>
            <a:ext cx="10058400" cy="6093962"/>
          </a:xfrm>
          <a:prstGeom prst="rect">
            <a:avLst/>
          </a:prstGeom>
        </p:spPr>
      </p:pic>
      <p:grpSp>
        <p:nvGrpSpPr>
          <p:cNvPr id="15" name="Group 8">
            <a:extLst>
              <a:ext uri="{FF2B5EF4-FFF2-40B4-BE49-F238E27FC236}">
                <a16:creationId xmlns:a16="http://schemas.microsoft.com/office/drawing/2014/main" id="{AC91261A-92C9-AE29-B218-04D84021A8A9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33BCC95-AE25-443C-23F3-CE2CF4B1E2FB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37E7F3CB-AE64-2E67-4C7A-BBE61CE9A19F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8F866844-A44D-0C8A-0D7A-BB64DF92C8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1" y="2375961"/>
            <a:ext cx="10058400" cy="677451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6467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D7C4F-14DA-1257-9D20-F250D2D83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89C033B-23C0-4B0A-1716-344843AAA6AA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E4563AB-B0C9-227B-8C5B-2AAEE72870EF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9DA9DC9-52B3-E886-B04B-A98A3D9E52E0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91C2077-1A35-05DC-C710-A58B4AA34C7F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8E607A9-CF98-D42E-8A71-F28FBC7A9F3A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2718529-88E1-CF81-FCF2-5DFD6CAC0D95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26D1B057-1F23-0791-9211-F7242F3A88DC}"/>
              </a:ext>
            </a:extLst>
          </p:cNvPr>
          <p:cNvSpPr txBox="1"/>
          <p:nvPr/>
        </p:nvSpPr>
        <p:spPr>
          <a:xfrm>
            <a:off x="2682174" y="2733384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데이터 수집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53DB5FAE-BF15-D4C5-10B4-432C9648E24B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159C99E-BA1E-A272-E1CA-746CC87BFB2A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910BE789-1261-0C1C-9316-77F93C60BF52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B2369C5-1F50-5C28-98EE-97D017774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4135" y="4472403"/>
            <a:ext cx="6496225" cy="5301289"/>
          </a:xfrm>
          <a:prstGeom prst="rect">
            <a:avLst/>
          </a:prstGeom>
          <a:ln>
            <a:noFill/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EE0DF93-BD36-186A-4D1E-EEB39A15A4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1013" y="4472403"/>
            <a:ext cx="5628982" cy="485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55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6F974-414C-80B7-A15E-B636B9CC8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9E443CF-078F-8B87-5ED5-7D9B33BF6EAE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8967019-FBBE-434B-0D57-6E2F83A7549D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6517437-F21A-CB16-7707-9F01C9506BB0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23E371B7-557A-CBAD-3C50-3C2D6A122267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791DDBB-3C38-11E1-7EA1-2EAF1D28200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5A811AA-36D3-380F-F958-15AE830D5C37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6154809F-FF71-CAFE-F445-ECF8222B0838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A4CA8BB9-5E03-92DB-190C-C787300931CB}"/>
              </a:ext>
            </a:extLst>
          </p:cNvPr>
          <p:cNvGrpSpPr/>
          <p:nvPr/>
        </p:nvGrpSpPr>
        <p:grpSpPr>
          <a:xfrm>
            <a:off x="2682174" y="1024197"/>
            <a:ext cx="7538566" cy="552820"/>
            <a:chOff x="0" y="-6004"/>
            <a:chExt cx="6878088" cy="737093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9463710-AC5D-680E-2386-9287D4D9C04A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B029FB6B-2D32-A4B9-15A4-2BD4614C6D94}"/>
                </a:ext>
              </a:extLst>
            </p:cNvPr>
            <p:cNvSpPr txBox="1"/>
            <p:nvPr/>
          </p:nvSpPr>
          <p:spPr>
            <a:xfrm>
              <a:off x="850163" y="-6004"/>
              <a:ext cx="6027925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성과(</a:t>
              </a:r>
              <a:r>
                <a:rPr lang="ko-KR" altLang="en-US" sz="2600" err="1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Vector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Store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)</a:t>
              </a:r>
              <a:endParaRPr lang="en-US" sz="260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530EE52-1FB6-BC2E-E70D-91AC06481D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1228" y="2310538"/>
            <a:ext cx="5400675" cy="6619875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B4D5C5-7D70-ADE1-D0ED-0AF9BF4306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6683" y="2509320"/>
            <a:ext cx="6578449" cy="620284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6901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9B859-2CCB-27AD-1F68-79A791A38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6D241D4-9874-2612-76F6-CFF069C1309E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0BC1AC1-6B7D-8351-6352-D02F69AEAA57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C9AE678-AD49-2CF5-85E2-087CA5B25532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65F0BD9-A635-5F55-255A-17253149A5CD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DFE7AB6-63AF-2069-86E9-DBD7204B97B1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CE2C441-755D-506B-15A8-9F635D0C140D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1D3894C7-8E93-5B27-4C86-B47F45624F13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6F444308-4546-DC30-D5DE-A06E1A0EDD63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6EC4D5E-2E42-C5AF-6EA2-75D05CFDA8C5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954CAC39-9EF9-17D1-52F1-1480E53041D5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성과(ERD)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1" name="그림 10" descr="텍스트, 스크린샷, 소프트웨어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CD8E7AA-FB1F-215E-AAB0-9C051C1465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0"/>
          <a:stretch/>
        </p:blipFill>
        <p:spPr>
          <a:xfrm>
            <a:off x="3389709" y="2171700"/>
            <a:ext cx="11508582" cy="731994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7354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2682174" y="5169879"/>
            <a:ext cx="43540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01.   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 개요</a:t>
            </a:r>
            <a:endParaRPr lang="en-US" sz="360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682174" y="7108164"/>
            <a:ext cx="43540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03.   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예상 결과 목표</a:t>
            </a:r>
            <a:endParaRPr lang="en-US" sz="360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682174" y="6139021"/>
            <a:ext cx="43540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02.   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진행 현황</a:t>
            </a:r>
            <a:endParaRPr lang="en-US" sz="3600" u="none" strike="noStrike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578295" y="5169879"/>
            <a:ext cx="572170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04.   Q&amp;A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682174" y="2733384"/>
            <a:ext cx="6461826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목차</a:t>
            </a:r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B77B6763-0F84-92B8-60ED-EA86C2B2D303}"/>
              </a:ext>
            </a:extLst>
          </p:cNvPr>
          <p:cNvGrpSpPr/>
          <p:nvPr/>
        </p:nvGrpSpPr>
        <p:grpSpPr>
          <a:xfrm>
            <a:off x="2682174" y="1028700"/>
            <a:ext cx="4328226" cy="1376924"/>
            <a:chOff x="0" y="0"/>
            <a:chExt cx="3462350" cy="1835898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6AFC0451-F72F-AB7E-34C7-2982B04CA3AA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5891FFD2-D91F-54E6-CC56-B208A5BC2DAF}"/>
                </a:ext>
              </a:extLst>
            </p:cNvPr>
            <p:cNvSpPr txBox="1"/>
            <p:nvPr/>
          </p:nvSpPr>
          <p:spPr>
            <a:xfrm>
              <a:off x="850164" y="16083"/>
              <a:ext cx="2612186" cy="1819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SKN06-FINAL-2TEAM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5C8E9-37D7-4EB5-8412-B2CE81EE5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B7606FA-4E26-D011-94BE-6AD1163AD151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C503066-02EF-1CA3-600B-D8A8FCC71762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022874C-7D7F-FCA6-24B1-9AB0014BF6F9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CC040ED-09EC-4831-F93C-F6D5F152430F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2697F38-A7C9-1454-3E53-BD4AE38ED01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23F1214-B36A-C115-8664-CB5555DD899F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C52EC4F6-9662-76FB-2F8D-9098B7EDBD35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5C2D958E-746B-1B8A-8FC0-D71850B1F145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65E82FB-D35F-A82C-0F2E-F5D830854D53}"/>
              </a:ext>
            </a:extLst>
          </p:cNvPr>
          <p:cNvSpPr txBox="1"/>
          <p:nvPr/>
        </p:nvSpPr>
        <p:spPr>
          <a:xfrm>
            <a:off x="2682174" y="5413426"/>
            <a:ext cx="6957372" cy="1030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System 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message </a:t>
            </a:r>
            <a:r>
              <a:rPr lang="ko-KR" altLang="en-US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/ </a:t>
            </a:r>
            <a:r>
              <a:rPr lang="ko-KR" altLang="en-US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ai</a:t>
            </a:r>
            <a:r>
              <a:rPr lang="ko-KR" altLang="en-US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</a:t>
            </a:r>
            <a:r>
              <a:rPr lang="ko-KR" altLang="en-US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message</a:t>
            </a:r>
            <a:endParaRPr lang="ko-KR" altLang="en-US" sz="240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</a:endParaRPr>
          </a:p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r>
              <a:rPr lang="ko-KR" altLang="en-US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endParaRPr lang="en-US" sz="2400" u="none" strike="noStrike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470C235F-3986-F944-3FBB-F6BE914C5ACB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996E736F-4ED6-85FC-4A0B-F75AD1A23118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C79790CD-9C94-EFA1-C2CF-D9985A9A9893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47200372-1D1C-163D-028D-494F2F3B85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3255" y="2565641"/>
            <a:ext cx="7862453" cy="37637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FD4739-9962-B524-A820-810449B5921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072"/>
          <a:stretch/>
        </p:blipFill>
        <p:spPr>
          <a:xfrm>
            <a:off x="7609468" y="6551219"/>
            <a:ext cx="9236240" cy="287316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2839F6-0036-1F57-DD04-00D602C6566B}"/>
              </a:ext>
            </a:extLst>
          </p:cNvPr>
          <p:cNvSpPr/>
          <p:nvPr/>
        </p:nvSpPr>
        <p:spPr>
          <a:xfrm>
            <a:off x="9284030" y="3001789"/>
            <a:ext cx="469570" cy="229092"/>
          </a:xfrm>
          <a:prstGeom prst="rect">
            <a:avLst/>
          </a:prstGeom>
          <a:noFill/>
          <a:ln w="38100">
            <a:solidFill>
              <a:srgbClr val="FE6A2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967D500-FAD0-A45D-B81F-19C4A9165D6E}"/>
              </a:ext>
            </a:extLst>
          </p:cNvPr>
          <p:cNvSpPr/>
          <p:nvPr/>
        </p:nvSpPr>
        <p:spPr>
          <a:xfrm>
            <a:off x="8748470" y="7606812"/>
            <a:ext cx="812090" cy="257027"/>
          </a:xfrm>
          <a:prstGeom prst="rect">
            <a:avLst/>
          </a:prstGeom>
          <a:noFill/>
          <a:ln w="38100">
            <a:solidFill>
              <a:srgbClr val="FE6A2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597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1BE89-E7E9-85B6-B389-68166BDFF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852C92E-FA76-2D1A-1E1E-2468126DA411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0D14A4B-D65B-C2FE-2661-D527BF0341EA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8592444-66E4-F08E-96AE-D9075A7165FC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8AF0925-043E-FB20-D59C-3D9756B1393A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7FAA715-AC53-6902-8750-D8E77BA24FB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847DD5F-3089-5BD5-436F-16AF8B987140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558991AD-56F4-4C5F-CD94-5F6E4894E9A2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EE3CA465-42D8-9F45-60EC-BFF0DA6AB6B8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155CA62-47BF-F082-546F-CC417DE0E45E}"/>
              </a:ext>
            </a:extLst>
          </p:cNvPr>
          <p:cNvSpPr txBox="1"/>
          <p:nvPr/>
        </p:nvSpPr>
        <p:spPr>
          <a:xfrm>
            <a:off x="2682174" y="5425600"/>
            <a:ext cx="6315688" cy="3184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ko-KR" altLang="en-US" sz="2400" u="none" strike="noStrike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임베딩</a:t>
            </a:r>
            <a:r>
              <a:rPr lang="ko-KR" altLang="en-US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모델</a:t>
            </a:r>
            <a:endParaRPr lang="en-US" altLang="ko-KR" sz="240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800100" lvl="1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en-US" altLang="ko-KR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text-embedding-ada-002</a:t>
            </a:r>
          </a:p>
          <a:p>
            <a:pPr marL="800100" lvl="1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en-US" altLang="ko-KR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huggingface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 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bespin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-global/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klue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sroberta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-base-continue-learning-by-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mnr</a:t>
            </a:r>
            <a:endParaRPr lang="en-US" altLang="ko-KR" sz="240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800100" lvl="1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en-US" altLang="ko-KR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text-embedding-3-small</a:t>
            </a:r>
          </a:p>
          <a:p>
            <a:pPr marL="342900" lvl="0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endParaRPr lang="en-US" sz="2400" u="none" strike="noStrike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FF49150F-2130-E1EE-807B-ED9452AF2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684" y="2204624"/>
            <a:ext cx="7945319" cy="7500810"/>
          </a:xfrm>
          <a:prstGeom prst="rect">
            <a:avLst/>
          </a:prstGeom>
        </p:spPr>
      </p:pic>
      <p:grpSp>
        <p:nvGrpSpPr>
          <p:cNvPr id="15" name="Group 8">
            <a:extLst>
              <a:ext uri="{FF2B5EF4-FFF2-40B4-BE49-F238E27FC236}">
                <a16:creationId xmlns:a16="http://schemas.microsoft.com/office/drawing/2014/main" id="{100F84DC-A399-A383-4E15-AE92001D5C36}"/>
              </a:ext>
            </a:extLst>
          </p:cNvPr>
          <p:cNvGrpSpPr/>
          <p:nvPr/>
        </p:nvGrpSpPr>
        <p:grpSpPr>
          <a:xfrm>
            <a:off x="2682174" y="1028700"/>
            <a:ext cx="8114779" cy="548317"/>
            <a:chOff x="0" y="0"/>
            <a:chExt cx="7403818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8C3D5FBD-E8C5-CAAE-E4B8-8A7BA23FB6A2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1C0B4BF9-E566-CBCC-CAED-EAA91A1A5F5B}"/>
                </a:ext>
              </a:extLst>
            </p:cNvPr>
            <p:cNvSpPr txBox="1"/>
            <p:nvPr/>
          </p:nvSpPr>
          <p:spPr>
            <a:xfrm>
              <a:off x="850163" y="16083"/>
              <a:ext cx="6553655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성과(</a:t>
              </a:r>
              <a:r>
                <a:rPr lang="ko-KR" altLang="en-US" sz="2600" err="1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embedding_model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)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36DF729-2B4C-C808-2C53-1C50E0712C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1794" y="2198810"/>
            <a:ext cx="14679491" cy="703238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4752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F1BF7-82BB-C4F6-94E4-2E56284AA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0E38B35-2616-0F6D-3F6A-7C43721D4B2C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316E6A2-B06F-7AEE-1B80-F17D919F00C4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3A21B4E-793B-A456-2FF4-4F76CE6F5356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FAD200F-50CF-B21B-7CB1-C55E8562EC5C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A115215-3EF4-D4CC-B662-9B7E30FDF8F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B3CE0A7-396F-EE58-B24B-9991579ECD35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6C173052-D10B-684D-334A-ED618ABB6957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A5745622-165C-308A-EEE9-DD42C0AA3150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F648BFA-0027-C24A-8ECA-B41EA5B5D5E4}"/>
              </a:ext>
            </a:extLst>
          </p:cNvPr>
          <p:cNvSpPr txBox="1"/>
          <p:nvPr/>
        </p:nvSpPr>
        <p:spPr>
          <a:xfrm>
            <a:off x="2682174" y="5425600"/>
            <a:ext cx="6315688" cy="3184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ko-KR" altLang="en-US" sz="2400" u="none" strike="noStrike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임베딩</a:t>
            </a:r>
            <a:r>
              <a:rPr lang="ko-KR" altLang="en-US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모델</a:t>
            </a:r>
            <a:endParaRPr lang="en-US" altLang="ko-KR" sz="240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800100" lvl="1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en-US" altLang="ko-KR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text-embedding-ada-002</a:t>
            </a:r>
          </a:p>
          <a:p>
            <a:pPr marL="800100" lvl="1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en-US" altLang="ko-KR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huggingface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 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bespin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-global/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klue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sroberta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-base-continue-learning-by-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mnr</a:t>
            </a:r>
            <a:endParaRPr lang="en-US" altLang="ko-KR" sz="240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800100" lvl="1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en-US" altLang="ko-KR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text-embedding-3-small</a:t>
            </a:r>
          </a:p>
          <a:p>
            <a:pPr marL="342900" lvl="0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endParaRPr lang="en-US" sz="2400" u="none" strike="noStrike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FF98B135-15BC-9B34-78AC-5F4C225F2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684" y="2204624"/>
            <a:ext cx="7945319" cy="7500810"/>
          </a:xfrm>
          <a:prstGeom prst="rect">
            <a:avLst/>
          </a:prstGeom>
        </p:spPr>
      </p:pic>
      <p:grpSp>
        <p:nvGrpSpPr>
          <p:cNvPr id="15" name="Group 8">
            <a:extLst>
              <a:ext uri="{FF2B5EF4-FFF2-40B4-BE49-F238E27FC236}">
                <a16:creationId xmlns:a16="http://schemas.microsoft.com/office/drawing/2014/main" id="{1904AB5C-5FC2-C849-5911-3812F7ADB838}"/>
              </a:ext>
            </a:extLst>
          </p:cNvPr>
          <p:cNvGrpSpPr/>
          <p:nvPr/>
        </p:nvGrpSpPr>
        <p:grpSpPr>
          <a:xfrm>
            <a:off x="2682174" y="1028700"/>
            <a:ext cx="8554395" cy="548317"/>
            <a:chOff x="0" y="0"/>
            <a:chExt cx="7804918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A9EB0ED-61DE-F962-D609-8ABE24ED6B1D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5F489B24-5B6C-9267-7F48-9E580D6A9961}"/>
                </a:ext>
              </a:extLst>
            </p:cNvPr>
            <p:cNvSpPr txBox="1"/>
            <p:nvPr/>
          </p:nvSpPr>
          <p:spPr>
            <a:xfrm>
              <a:off x="850163" y="16083"/>
              <a:ext cx="6954755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성과(</a:t>
              </a:r>
              <a:r>
                <a:rPr lang="ko-KR" altLang="en-US" sz="2600" err="1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embedding_model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)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13D3C8A-7807-903D-E560-3125716477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7208" y="2628167"/>
            <a:ext cx="14108723" cy="640226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1716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0FC55-CA77-EBF5-0C54-895DF82EB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1E24F7A-A95D-6006-2B5F-154E6686C8D0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846DF45-DBE9-3397-7939-3E34103C5EDD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7982950-BAE9-F887-BD84-F186DAC9F6B0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1993BE9-9D14-F634-F621-7D55767703AE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E112C68-9520-1733-25A6-374345E7088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31022A4-8BA7-C919-53A9-A9A75C984032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A58F258E-36EB-9D8C-A734-C4F3ABD950FB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12ACAB8A-D2B6-43B3-C086-13A907B1B5BC}"/>
              </a:ext>
            </a:extLst>
          </p:cNvPr>
          <p:cNvGrpSpPr/>
          <p:nvPr/>
        </p:nvGrpSpPr>
        <p:grpSpPr>
          <a:xfrm>
            <a:off x="2682174" y="1028700"/>
            <a:ext cx="8554395" cy="548317"/>
            <a:chOff x="0" y="0"/>
            <a:chExt cx="7804918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553AF07C-28C8-B2CE-182B-6BF5A2FA0968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66E1775B-D00B-1F97-1A84-3115C4C71228}"/>
                </a:ext>
              </a:extLst>
            </p:cNvPr>
            <p:cNvSpPr txBox="1"/>
            <p:nvPr/>
          </p:nvSpPr>
          <p:spPr>
            <a:xfrm>
              <a:off x="850163" y="16083"/>
              <a:ext cx="6954755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성과(</a:t>
              </a:r>
              <a:r>
                <a:rPr lang="ko-KR" altLang="en-US" sz="2600" err="1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embedding_model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)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B987F4D-4405-EECF-B505-87FD1106EB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7528" y="2795117"/>
            <a:ext cx="7908051" cy="664228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0BD98D9-9CA1-2B3B-30F1-1469972465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7528" y="1862901"/>
            <a:ext cx="9261036" cy="93221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A9C47596-9A68-F247-3DBC-5618F465F36F}"/>
              </a:ext>
            </a:extLst>
          </p:cNvPr>
          <p:cNvSpPr/>
          <p:nvPr/>
        </p:nvSpPr>
        <p:spPr>
          <a:xfrm>
            <a:off x="3794760" y="5349240"/>
            <a:ext cx="975360" cy="289560"/>
          </a:xfrm>
          <a:prstGeom prst="rect">
            <a:avLst/>
          </a:prstGeom>
          <a:noFill/>
          <a:ln w="38100">
            <a:solidFill>
              <a:srgbClr val="FE6A2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2D75D0D-79F4-0816-E1AF-0E1F72702004}"/>
              </a:ext>
            </a:extLst>
          </p:cNvPr>
          <p:cNvSpPr/>
          <p:nvPr/>
        </p:nvSpPr>
        <p:spPr>
          <a:xfrm>
            <a:off x="5331992" y="5638800"/>
            <a:ext cx="2331182" cy="289560"/>
          </a:xfrm>
          <a:prstGeom prst="rect">
            <a:avLst/>
          </a:prstGeom>
          <a:noFill/>
          <a:ln w="38100">
            <a:solidFill>
              <a:srgbClr val="FE6A2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409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1453B-83E6-09AB-946A-8B8E72B74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4F9F660-55EF-C189-576C-FC8BFD9A0C67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7119009-BC93-483B-484E-55BB2861DC31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36C9B62-8BFE-8FD5-9FC8-1F65C3E33693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A1CF21E-3B0A-3F6B-7F9B-2CBFFA70CF25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D3CAED0-4CA3-AFBE-D1A8-6FBA0325985E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90BB82F-1B03-ED28-382D-CE046000EC9D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C4E2A805-2656-EF5C-8137-89E2205A65CC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2EF154E3-580A-D557-AD40-D88D8C89052B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A6E85D8C-6153-495D-F4B8-9BC686A124E3}"/>
              </a:ext>
            </a:extLst>
          </p:cNvPr>
          <p:cNvSpPr txBox="1"/>
          <p:nvPr/>
        </p:nvSpPr>
        <p:spPr>
          <a:xfrm>
            <a:off x="2682174" y="5425600"/>
            <a:ext cx="6315688" cy="103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Basic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</a:t>
            </a: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model</a:t>
            </a:r>
          </a:p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사용자 의도 분석</a:t>
            </a: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C6C9F5A1-59C5-5CC5-F502-99C3BFCF2177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4A825C6D-F174-FB38-C4BF-76BF017C1A74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FAE74845-4BF7-A6D9-7D69-EEF87C9086C0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9" name="그림 8" descr="텍스트, 스크린샷, 폰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3F4D6B80-09B6-7351-E1FF-16A0888842F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23880"/>
          <a:stretch/>
        </p:blipFill>
        <p:spPr>
          <a:xfrm>
            <a:off x="8756542" y="2397627"/>
            <a:ext cx="9144000" cy="536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157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CDE7E-F88A-C633-CD12-D45900116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7510D68-55B3-763B-B5E8-DA8A6E820AB9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2C7EA08-F091-EE30-4934-49239E54C9F6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1D25637-8498-6D97-76BC-E316CCB16ECC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C9D9CEC-49DF-59A8-5830-1A741F22748D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8B1AA2C-91C7-B130-DC6E-3FBE10BB299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9E4CC98-0455-EE8D-C93E-0387B74DE2B9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0AC8C089-60F2-8DBB-B1E2-39A991203A34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DA77E22C-3597-917F-9068-A78C3B279786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E5E9C4B9-68DC-802B-2528-F7C8E7C3940F}"/>
              </a:ext>
            </a:extLst>
          </p:cNvPr>
          <p:cNvSpPr txBox="1"/>
          <p:nvPr/>
        </p:nvSpPr>
        <p:spPr>
          <a:xfrm>
            <a:off x="2682174" y="5425600"/>
            <a:ext cx="6315688" cy="103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Basic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</a:t>
            </a: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model</a:t>
            </a:r>
          </a:p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사용자 의도 분석</a:t>
            </a: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72EB8E57-DC17-4D31-C38D-3C88736D8CFA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09B1158-ED37-BB19-A452-EEAFFD7D08BF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4A1113F7-1A9A-52E7-62FC-5AC667D1601F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05D9BD-283C-9949-26AF-BB80000E5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840" y="3901115"/>
            <a:ext cx="12837330" cy="522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623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787B4-C7D7-49AC-CD23-5A096DF23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D32A77B-58D6-D767-F63F-28FE6EA961A7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B168F91-99C9-1C1D-BA9B-10430A266B6D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69EC869-CE56-EFAB-2B98-F883B319D22A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F7A674B-0327-8944-9A53-52B8815C5616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0D80FFF-CD2C-B84B-7508-6E5754F57454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BE1F91F-0132-7C00-AF23-5D5270F6FBFB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7A04CC0B-2524-A347-09AF-C961176C6943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8ECF27E5-4668-DEA7-408D-0156D0F4452A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4C8372D8-82CF-5167-4463-077143377999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1649CF8-A95A-7A35-EF46-44363B3654ED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4772EF16-AFED-4867-A30E-2A5E3A0AE503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06AE569-AF3C-9D77-F127-97EBB0ED433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24170"/>
          <a:stretch/>
        </p:blipFill>
        <p:spPr>
          <a:xfrm>
            <a:off x="8830891" y="3166217"/>
            <a:ext cx="9005076" cy="5549240"/>
          </a:xfrm>
          <a:prstGeom prst="rect">
            <a:avLst/>
          </a:prstGeom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A66BF5-86A5-B0AE-A5DB-5E7D8496A587}"/>
              </a:ext>
            </a:extLst>
          </p:cNvPr>
          <p:cNvSpPr txBox="1"/>
          <p:nvPr/>
        </p:nvSpPr>
        <p:spPr>
          <a:xfrm>
            <a:off x="2682174" y="5425600"/>
            <a:ext cx="6315688" cy="103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romance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</a:t>
            </a: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model</a:t>
            </a:r>
            <a:endParaRPr lang="ko-KR" altLang="en-US" sz="2400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</a:endParaRPr>
          </a:p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모델 페르소나 정의</a:t>
            </a:r>
          </a:p>
        </p:txBody>
      </p:sp>
    </p:spTree>
    <p:extLst>
      <p:ext uri="{BB962C8B-B14F-4D97-AF65-F5344CB8AC3E}">
        <p14:creationId xmlns:p14="http://schemas.microsoft.com/office/powerpoint/2010/main" val="201134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FB923-B7C4-45D6-4A0D-296AA670B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FEC4C62-963B-CF67-B635-65C85CE531D5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82A6215-3C6D-F442-A74F-EDFC2B44144C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1C8A0F7-0EE4-8501-0556-E8E9FF33D201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38AB6C6F-82FA-6F3E-A443-6C2CEB9DA928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0FA9285-E032-10C8-A5D7-1DEE1656FE7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F44CAE8-DE5D-57D8-FBB5-1190BCBD91EE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B702040-15B0-BF9B-717C-90F721BAB8F3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1F41B0C5-B6D3-1F9C-E9A8-C3F4372FEF6B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C367BA56-EC50-1D2D-CE12-B8EBFF093411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83E898B3-CB36-32C7-7E8C-437464F55CCC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38BFF499-1D0C-6B3F-4C0F-8B61E44B02FF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8" name="그림 7" descr="텍스트, 스크린샷, 폰트, 번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6C30BEB8-C194-27CF-A98F-6150CCA4451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-192"/>
          <a:stretch/>
        </p:blipFill>
        <p:spPr>
          <a:xfrm>
            <a:off x="8721247" y="1312606"/>
            <a:ext cx="9144000" cy="68345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34DFFD-76CE-736C-E0E6-C46CED7F812D}"/>
              </a:ext>
            </a:extLst>
          </p:cNvPr>
          <p:cNvSpPr txBox="1"/>
          <p:nvPr/>
        </p:nvSpPr>
        <p:spPr>
          <a:xfrm>
            <a:off x="2682174" y="5425600"/>
            <a:ext cx="6315688" cy="103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Historical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</a:t>
            </a: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model</a:t>
            </a:r>
            <a:endParaRPr lang="ko-KR" altLang="en-US" sz="2400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</a:endParaRPr>
          </a:p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Output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 형식 정의</a:t>
            </a:r>
          </a:p>
        </p:txBody>
      </p:sp>
    </p:spTree>
    <p:extLst>
      <p:ext uri="{BB962C8B-B14F-4D97-AF65-F5344CB8AC3E}">
        <p14:creationId xmlns:p14="http://schemas.microsoft.com/office/powerpoint/2010/main" val="28518654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8B3E2-E8BA-55C3-ABCC-D780FC326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FD5FFE1-1BEB-3418-23DD-514A906E1BD6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B3A4676-F2C5-6A50-912B-F654393D1AE5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F49B4E1-7FBE-64C5-4632-D8BB62E83788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2FAE867E-131D-61E0-78C1-8E64E2CB8E4C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E14D65A-0F25-7283-E069-134BA65575B4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0784DAB-F06E-5D2B-4B82-60FD8234928F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0B10AB12-52FF-393A-FC65-B9CEE7988F23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DC154B94-8E25-AD8A-8462-795BCD41E86B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92175EF1-97E5-14AF-D4CB-594A536279E3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BD6EEA29-A215-74AF-2FFE-325720D60DBB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3551433A-04E6-A2EA-BFF9-9DF3AAC287A3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8" name="그림 7" descr="텍스트, 스크린샷, 폰트, 번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BE98A21B-6D78-DD96-EBC4-B86F51B8764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817" t="72454" b="4412"/>
          <a:stretch/>
        </p:blipFill>
        <p:spPr>
          <a:xfrm>
            <a:off x="5276393" y="6638950"/>
            <a:ext cx="11894431" cy="22512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C5F7C3-36E3-8A1A-03DD-5948192D9E21}"/>
              </a:ext>
            </a:extLst>
          </p:cNvPr>
          <p:cNvSpPr txBox="1"/>
          <p:nvPr/>
        </p:nvSpPr>
        <p:spPr>
          <a:xfrm>
            <a:off x="2682174" y="5425600"/>
            <a:ext cx="6315688" cy="103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Historical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</a:t>
            </a: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model</a:t>
            </a:r>
            <a:endParaRPr lang="ko-KR" altLang="en-US" sz="2400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</a:endParaRPr>
          </a:p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Output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 형식 정의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E4C8AC-6273-CA0A-0536-09219E33DE2B}"/>
              </a:ext>
            </a:extLst>
          </p:cNvPr>
          <p:cNvSpPr/>
          <p:nvPr/>
        </p:nvSpPr>
        <p:spPr>
          <a:xfrm>
            <a:off x="15249832" y="6902244"/>
            <a:ext cx="796413" cy="368711"/>
          </a:xfrm>
          <a:prstGeom prst="rect">
            <a:avLst/>
          </a:prstGeom>
          <a:noFill/>
          <a:ln w="38100">
            <a:solidFill>
              <a:srgbClr val="FE6A2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315BA1D-5A95-A433-8F29-5DEE32052007}"/>
              </a:ext>
            </a:extLst>
          </p:cNvPr>
          <p:cNvSpPr/>
          <p:nvPr/>
        </p:nvSpPr>
        <p:spPr>
          <a:xfrm>
            <a:off x="12895006" y="6902244"/>
            <a:ext cx="796413" cy="368711"/>
          </a:xfrm>
          <a:prstGeom prst="rect">
            <a:avLst/>
          </a:prstGeom>
          <a:noFill/>
          <a:ln w="38100">
            <a:solidFill>
              <a:srgbClr val="FE6A2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9F66B39-9C31-FEC3-50CA-3CEB3C11391B}"/>
              </a:ext>
            </a:extLst>
          </p:cNvPr>
          <p:cNvSpPr/>
          <p:nvPr/>
        </p:nvSpPr>
        <p:spPr>
          <a:xfrm>
            <a:off x="5645760" y="7166234"/>
            <a:ext cx="3026295" cy="1476321"/>
          </a:xfrm>
          <a:prstGeom prst="rect">
            <a:avLst/>
          </a:prstGeom>
          <a:noFill/>
          <a:ln w="38100">
            <a:solidFill>
              <a:srgbClr val="FE6A2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8215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E9454-6072-1AA0-4E9C-51EE3D696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799D4B5-BE22-E6D9-5E43-613522C4EA62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1BC8B41-B5B3-E76E-7644-626BA5F030A0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CF95D73-34B8-F34F-FF15-EE194BAA0627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3367182-A8A1-ACA5-97A4-C82BD5402393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8BC6E03-5BEC-C17E-64AD-97483A859D94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2018159-DD99-1478-607C-CDD34020EB6D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10B26D82-7F96-B565-0260-CE210A38187A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E379A13E-C480-A61E-6508-CB45F154F870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F0DB2FE1-22A3-8B39-4037-2810C567428B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109C447-0204-3942-B50C-DF19553D23C5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646EF571-859E-0B64-8032-4AE3F71FB5AC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4" name="그림 13" descr="텍스트, 스크린샷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B0C7F90-AC4F-2C69-F80C-9A4B6F2EFD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891" y="1200807"/>
            <a:ext cx="9132644" cy="78853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7DE729A-10F3-0B8E-D85A-4E9277DCA2B1}"/>
              </a:ext>
            </a:extLst>
          </p:cNvPr>
          <p:cNvSpPr txBox="1"/>
          <p:nvPr/>
        </p:nvSpPr>
        <p:spPr>
          <a:xfrm>
            <a:off x="2682174" y="5425600"/>
            <a:ext cx="6315688" cy="103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hero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</a:t>
            </a: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model</a:t>
            </a:r>
            <a:endParaRPr lang="ko-KR" altLang="en-US" sz="2400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</a:endParaRPr>
          </a:p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다양한 </a:t>
            </a:r>
            <a:r>
              <a:rPr lang="en-US" altLang="ko-KR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tool 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3381465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72307-0D6F-DA4E-AEE1-40F0EFD5F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B719F5D-1E60-3803-0EB8-C73F50354E5B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A9DB27C-83A2-C427-F6A8-19EE47B6D5A1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0E632E1-1983-EE84-3F88-359CDB244F1D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F1095DB-B34E-9CB0-1616-9C045BC747F5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BBA78C7-4CDC-F2ED-E1CA-E383EDDBBF2C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017A6D2-15AD-2FD2-94A2-A3E09FE5AE6C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EEF97695-6A28-B6DB-D981-E3D6664685F5}"/>
              </a:ext>
            </a:extLst>
          </p:cNvPr>
          <p:cNvSpPr txBox="1"/>
          <p:nvPr/>
        </p:nvSpPr>
        <p:spPr>
          <a:xfrm>
            <a:off x="3828064" y="4295351"/>
            <a:ext cx="10631871" cy="169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01. </a:t>
            </a:r>
            <a:r>
              <a:rPr lang="ko-KR" alt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프로젝트 개요</a:t>
            </a:r>
            <a:endParaRPr lang="en-US" sz="100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32B4031D-2BA9-F31A-D400-5709013D1496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7254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A35ED-CE05-5844-A0C9-7C7E5BB2A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5BCBB56-C5D4-9892-FF40-CBDCE3EE9489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B7C02B6-4242-77B5-A6B9-0855049E7699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1378994-4AF1-6542-A98A-640BBBEE1CB0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3D7574E-CF8B-129F-04F6-A83DBD9AE397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B0DF19F-5430-AE20-5CD0-95AE509E0CD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EDBF3F6-DF3C-AF21-39D2-8C11FFA41A8F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F22F03BA-23CD-FA8F-2854-9C808B26C292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F73B086F-80F8-CDA0-7F5A-B47DBF95BC35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33972CD7-A6BD-38B4-26DE-8A5C74695D47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C04382B5-DE3A-D046-221E-52C88ACCD285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D82CA94D-E15B-7A7E-51F5-EB96CF380ADF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58E8704-0180-2CF5-67D9-F5A7B922185B}"/>
              </a:ext>
            </a:extLst>
          </p:cNvPr>
          <p:cNvSpPr txBox="1"/>
          <p:nvPr/>
        </p:nvSpPr>
        <p:spPr>
          <a:xfrm>
            <a:off x="2682174" y="5425600"/>
            <a:ext cx="6315688" cy="103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hero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</a:t>
            </a: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model</a:t>
            </a:r>
            <a:endParaRPr lang="ko-KR" altLang="en-US" sz="2400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</a:endParaRPr>
          </a:p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다양한 </a:t>
            </a:r>
            <a:r>
              <a:rPr lang="en-US" altLang="ko-KR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tool 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사용</a:t>
            </a:r>
          </a:p>
        </p:txBody>
      </p:sp>
      <p:pic>
        <p:nvPicPr>
          <p:cNvPr id="9" name="그림 8" descr="텍스트, 스크린샷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17BDB405-7622-CD90-CD24-75F04CFE8E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9663" y="800624"/>
            <a:ext cx="6889704" cy="868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53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0A0A3-3D92-9D4D-32BF-05B07775B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5731092-E29F-1163-2627-894245A49726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667DA90-79A6-A188-5D3E-C0ACA382E650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9C61C97-0462-B2D6-B5C6-70F18A2F046D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B8BC8DE-DF53-F3FB-A451-B78975187851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8BF4419-FDEA-9809-AF81-38D1BCAA9207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14BC583-6C0D-7D3D-077C-654755C44E2C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EB5E32AC-32C0-FA55-8DDF-7C0F099F6ADF}"/>
              </a:ext>
            </a:extLst>
          </p:cNvPr>
          <p:cNvSpPr txBox="1"/>
          <p:nvPr/>
        </p:nvSpPr>
        <p:spPr>
          <a:xfrm>
            <a:off x="3828064" y="4295351"/>
            <a:ext cx="10631871" cy="169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03. </a:t>
            </a:r>
            <a:r>
              <a:rPr lang="ko-KR" alt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예상 결과 목표</a:t>
            </a:r>
            <a:endParaRPr lang="en-US" sz="100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98CF34C3-4D8D-3054-74F0-39963924939E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7323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AE608-2223-3ED8-368E-269FAC3A1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130AE68-B067-363B-F251-584CFAF95D4A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A88BF3A-0AC2-18D3-4D38-1EAB6B933178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F00A45E-568F-2D8B-F770-00C06EFC354B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834C44D-168D-F379-FFEE-DFBA13F1C50C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1FF0415-D1F7-7192-C9DD-58FC94D5234A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12958C5-BCF9-178E-1ED5-F6FFB8872448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F54CF3F1-97B8-779A-C4F2-523845676AC6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Group 8">
            <a:extLst>
              <a:ext uri="{FF2B5EF4-FFF2-40B4-BE49-F238E27FC236}">
                <a16:creationId xmlns:a16="http://schemas.microsoft.com/office/drawing/2014/main" id="{6FAA7816-AE6C-B57B-493C-5E345CEB2318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5F5B17A-608E-CC5E-8FA2-A3C49FE1ECFD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BAE7CAA0-5EF4-7BA3-9F50-9582707C0000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3.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예상 결과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–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화면 설계서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A0C1AF3-8A3D-5DF7-EB59-67CE129D9D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660" y="1866900"/>
            <a:ext cx="12080452" cy="762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48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3E8D5-E16A-2B67-906F-A297D5F43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90E3097-ADB8-38FA-B741-B247F9A1ADD2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8A8C12F-2B64-46D5-9A5A-4F5BA87694DF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37C03F2-CFDA-4E0F-8367-CCD2A220A55B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B559F98-1AB7-76F1-C21F-667E59D0B910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B38A31C-C0E8-D751-6DEB-C1C7AE042DDD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B785133-D073-7AE2-D08E-18894CD3497C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4B5A4E92-CB8A-C456-9B11-BCF0ED3AA54C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Group 8">
            <a:extLst>
              <a:ext uri="{FF2B5EF4-FFF2-40B4-BE49-F238E27FC236}">
                <a16:creationId xmlns:a16="http://schemas.microsoft.com/office/drawing/2014/main" id="{64467D90-1A4B-9D6D-8854-595FD923E24C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B034994-97C3-D5C0-5DAD-D3A0D29DEDD8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1486C38F-8049-23E4-FA19-86484FBCD4A7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3.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예상 결과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–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화면 설계서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5" name="그림 14" descr="텍스트, 스크린샷, 소프트웨어, 웹 페이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EE1A5D7-8339-1C06-1FAB-8E791E1674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866900"/>
            <a:ext cx="10708540" cy="762173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62473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A1B76-9BEC-CC76-A95B-0BE6EC69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825F3D2-E051-E04C-6A51-A962D57F73F6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20CEF78-914B-CE23-E0F5-5C231FFBA4A6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8244B67-FDD0-5906-908A-14C9E5C08D3B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97EF1AC-FAA6-ABB2-BFBF-0E7FB82400A9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1E7F379-7842-B43C-98B0-D4704C0D0C0B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AE16375-D9F1-9241-F3DB-76110AB69CAD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23CA5232-AEA0-349D-44CD-6C172B4663D4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Group 8">
            <a:extLst>
              <a:ext uri="{FF2B5EF4-FFF2-40B4-BE49-F238E27FC236}">
                <a16:creationId xmlns:a16="http://schemas.microsoft.com/office/drawing/2014/main" id="{F64FD0B1-EEFE-FFBD-C082-3B8CB0F06A49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58371F2E-5FC0-3F4D-6737-B3B46DD0CAE2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E36D4AC3-4837-46BE-D73A-9B535F589B7B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3.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예상 결과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–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화면 설계서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9" name="그림 8" descr="텍스트, 스크린샷, 멀티미디어 소프트웨어, 의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891BE22-E2B4-4C2B-53D6-2AAA16DCD2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866900"/>
            <a:ext cx="10708540" cy="762173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76066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A8783-6941-E18E-4E72-0E22A4EB1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69C3EF6-84E0-4CE8-B8DD-E8D9325CB91E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359A79E-FB3F-2806-8921-9796EF054CE4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181916A-FA4F-7653-5128-58F1ED521928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5313ED0D-EBF5-2B86-2B08-71A67329F924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272A698-4871-213D-BCE7-FF002A3A76D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3BFAC99-8B87-CAC7-D398-C95C7C6ED3FA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97723CB5-8598-8A21-74E6-F9AA5CD3A555}"/>
              </a:ext>
            </a:extLst>
          </p:cNvPr>
          <p:cNvSpPr txBox="1"/>
          <p:nvPr/>
        </p:nvSpPr>
        <p:spPr>
          <a:xfrm>
            <a:off x="3828064" y="4295351"/>
            <a:ext cx="10631871" cy="169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04. Q&amp;A</a:t>
            </a: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80DF1AD0-A668-CF3E-66A5-4981ECB68017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2253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682174" y="4457226"/>
            <a:ext cx="6461826" cy="1727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감사합니다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82174" y="3721324"/>
            <a:ext cx="572170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THANK YOU</a:t>
            </a:r>
          </a:p>
        </p:txBody>
      </p:sp>
      <p:sp>
        <p:nvSpPr>
          <p:cNvPr id="18" name="Freeform 1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881207E6-DB77-D702-9F08-CA1967CE8DBF}"/>
              </a:ext>
            </a:extLst>
          </p:cNvPr>
          <p:cNvGrpSpPr/>
          <p:nvPr/>
        </p:nvGrpSpPr>
        <p:grpSpPr>
          <a:xfrm>
            <a:off x="2682174" y="1028700"/>
            <a:ext cx="4328226" cy="1376924"/>
            <a:chOff x="0" y="0"/>
            <a:chExt cx="3462350" cy="1835898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08CBB6B9-B462-6A11-A695-1DB1282E23E6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01F50E9A-D91F-7AEA-3DE6-11820B339998}"/>
                </a:ext>
              </a:extLst>
            </p:cNvPr>
            <p:cNvSpPr txBox="1"/>
            <p:nvPr/>
          </p:nvSpPr>
          <p:spPr>
            <a:xfrm>
              <a:off x="850164" y="16083"/>
              <a:ext cx="2612186" cy="1819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SKN06-FINAL-2TEAM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66F32-D241-CD30-3FAD-054EFBC46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084F774-DBF5-9967-2818-DC2B2196B3BE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A0928E4-893C-1BA6-3A42-97C68E2AE419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D3762BC-32CE-F056-D75E-2139E2E4D73D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9460FA42-D03D-4846-04E7-E3457F028F16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E80EA2B-89DE-39DC-7620-E8FBFEBC7FD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E54128D-AD7C-F507-F643-F08BAA442B2E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90CD79C7-1F94-5A3F-C7CE-9ED74395604E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56F07A7A-A666-9383-4811-3C4BD97CAFC5}"/>
              </a:ext>
            </a:extLst>
          </p:cNvPr>
          <p:cNvSpPr txBox="1"/>
          <p:nvPr/>
        </p:nvSpPr>
        <p:spPr>
          <a:xfrm>
            <a:off x="2682174" y="5169879"/>
            <a:ext cx="9190278" cy="612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팀원</a:t>
            </a:r>
            <a:r>
              <a:rPr lang="en-US" altLang="ko-KR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: 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이세화</a:t>
            </a:r>
            <a:r>
              <a:rPr lang="en-US" altLang="ko-KR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안형진</a:t>
            </a:r>
            <a:r>
              <a:rPr lang="en-US" altLang="ko-KR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정유진</a:t>
            </a:r>
            <a:r>
              <a:rPr lang="en-US" altLang="ko-KR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</a:t>
            </a:r>
            <a:r>
              <a:rPr lang="ko-KR" altLang="en-US" sz="3600" dirty="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전하연</a:t>
            </a:r>
            <a:r>
              <a:rPr lang="en-US" altLang="ko-KR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박미현 </a:t>
            </a:r>
            <a:endParaRPr lang="en-US" sz="3600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F915255E-5365-118A-8DF5-CCC4189C0209}"/>
              </a:ext>
            </a:extLst>
          </p:cNvPr>
          <p:cNvSpPr txBox="1"/>
          <p:nvPr/>
        </p:nvSpPr>
        <p:spPr>
          <a:xfrm>
            <a:off x="2682174" y="7108164"/>
            <a:ext cx="43540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멘토님</a:t>
            </a:r>
            <a:r>
              <a:rPr lang="en-US" altLang="ko-KR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: 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이동준 멘토님</a:t>
            </a:r>
            <a:endParaRPr lang="en-US" sz="3600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41D6980D-CA32-E7AB-8178-EE9DB588B6D9}"/>
              </a:ext>
            </a:extLst>
          </p:cNvPr>
          <p:cNvSpPr txBox="1"/>
          <p:nvPr/>
        </p:nvSpPr>
        <p:spPr>
          <a:xfrm>
            <a:off x="2682174" y="6139021"/>
            <a:ext cx="43540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  <a:spcBef>
                <a:spcPct val="0"/>
              </a:spcBef>
            </a:pP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강사</a:t>
            </a:r>
            <a:r>
              <a:rPr lang="ko-KR" altLang="en-US" sz="3600" u="none" strike="noStrike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님</a:t>
            </a:r>
            <a:r>
              <a:rPr lang="en-US" altLang="ko-KR" sz="3600" u="none" strike="noStrike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: </a:t>
            </a:r>
            <a:r>
              <a:rPr lang="ko-KR" altLang="en-US" sz="3600" u="none" strike="noStrike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김성환 강사님</a:t>
            </a:r>
            <a:endParaRPr lang="en-US" sz="3600" u="none" strike="noStrike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425BBCA9-D546-59B7-8A59-DE9A15A9A4B1}"/>
              </a:ext>
            </a:extLst>
          </p:cNvPr>
          <p:cNvSpPr txBox="1"/>
          <p:nvPr/>
        </p:nvSpPr>
        <p:spPr>
          <a:xfrm>
            <a:off x="2682174" y="2733384"/>
            <a:ext cx="6461826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Team </a:t>
            </a:r>
            <a:r>
              <a:rPr lang="ko-KR" altLang="en-US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소개 </a:t>
            </a:r>
            <a:endParaRPr lang="en-US" sz="72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3847F35B-D865-8ED8-75E6-F19CB716A52E}"/>
              </a:ext>
            </a:extLst>
          </p:cNvPr>
          <p:cNvGrpSpPr/>
          <p:nvPr/>
        </p:nvGrpSpPr>
        <p:grpSpPr>
          <a:xfrm>
            <a:off x="2682174" y="1028700"/>
            <a:ext cx="4328226" cy="1376924"/>
            <a:chOff x="0" y="0"/>
            <a:chExt cx="3462350" cy="1835898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153D48B0-3D6A-A61B-FA6F-06747C9C0094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C1128A12-5EAD-D031-D5AB-9875947FD50C}"/>
                </a:ext>
              </a:extLst>
            </p:cNvPr>
            <p:cNvSpPr txBox="1"/>
            <p:nvPr/>
          </p:nvSpPr>
          <p:spPr>
            <a:xfrm>
              <a:off x="850164" y="16083"/>
              <a:ext cx="2612186" cy="1819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SKN06-FINAL-2TEAM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99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3F0B0-A944-0F9D-806F-1A8A1BB62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9AFA333-B0E2-08F3-CBF5-16D55F594A96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DBAF884-2D12-A5D4-7F55-7D85E2B2D5E7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757DECC-F7CC-7820-B6C9-C9BA73715533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B8BF477-9A01-4F19-B51C-41C8762A1B7A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3C47C55-F3A7-DD9A-F1AD-C63E19C8B531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66C68CC-668F-4C9C-3035-A6640F729274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0D246E80-112B-EC5D-92BB-BC765F84EFC7}"/>
              </a:ext>
            </a:extLst>
          </p:cNvPr>
          <p:cNvGrpSpPr/>
          <p:nvPr/>
        </p:nvGrpSpPr>
        <p:grpSpPr>
          <a:xfrm>
            <a:off x="2682174" y="1028700"/>
            <a:ext cx="3794826" cy="915258"/>
            <a:chOff x="0" y="0"/>
            <a:chExt cx="3462350" cy="12203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63FFAE6-8E05-521D-46DF-225873EA9CFB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9E69D40C-9B09-BDCD-D196-B0BA1C9DDF63}"/>
                </a:ext>
              </a:extLst>
            </p:cNvPr>
            <p:cNvSpPr txBox="1"/>
            <p:nvPr/>
          </p:nvSpPr>
          <p:spPr>
            <a:xfrm>
              <a:off x="850164" y="16083"/>
              <a:ext cx="2612186" cy="1204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01.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프로젝트 개요</a:t>
              </a:r>
              <a:endParaRPr lang="en-US" altLang="ko-KR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marL="0" lvl="0" indent="0" algn="l">
                <a:lnSpc>
                  <a:spcPts val="3640"/>
                </a:lnSpc>
              </a:pP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AC362990-7B7C-0678-8EB4-FDA7549F9C53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05A5547-CCB3-5EDF-0D5C-F5FB5603B496}"/>
              </a:ext>
            </a:extLst>
          </p:cNvPr>
          <p:cNvGrpSpPr/>
          <p:nvPr/>
        </p:nvGrpSpPr>
        <p:grpSpPr>
          <a:xfrm>
            <a:off x="3773529" y="4927822"/>
            <a:ext cx="4856604" cy="4318416"/>
            <a:chOff x="0" y="0"/>
            <a:chExt cx="1279106" cy="1137361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2B37005E-9EC0-5242-571D-A9FD9EFCACA6}"/>
                </a:ext>
              </a:extLst>
            </p:cNvPr>
            <p:cNvSpPr/>
            <p:nvPr/>
          </p:nvSpPr>
          <p:spPr>
            <a:xfrm>
              <a:off x="0" y="0"/>
              <a:ext cx="1279106" cy="1137361"/>
            </a:xfrm>
            <a:custGeom>
              <a:avLst/>
              <a:gdLst/>
              <a:ahLst/>
              <a:cxnLst/>
              <a:rect l="l" t="t" r="r" b="b"/>
              <a:pathLst>
                <a:path w="1279106" h="1137361">
                  <a:moveTo>
                    <a:pt x="0" y="0"/>
                  </a:moveTo>
                  <a:lnTo>
                    <a:pt x="1279106" y="0"/>
                  </a:lnTo>
                  <a:lnTo>
                    <a:pt x="1279106" y="1137361"/>
                  </a:lnTo>
                  <a:lnTo>
                    <a:pt x="0" y="1137361"/>
                  </a:lnTo>
                  <a:close/>
                </a:path>
              </a:pathLst>
            </a:custGeom>
            <a:solidFill>
              <a:srgbClr val="2737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7DC1F960-4F60-717F-1B82-A231F50C7B81}"/>
                </a:ext>
              </a:extLst>
            </p:cNvPr>
            <p:cNvSpPr txBox="1"/>
            <p:nvPr/>
          </p:nvSpPr>
          <p:spPr>
            <a:xfrm>
              <a:off x="0" y="-47625"/>
              <a:ext cx="1279106" cy="1184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E2005E47-B31D-4DE7-159B-8EF676EDE323}"/>
              </a:ext>
            </a:extLst>
          </p:cNvPr>
          <p:cNvGrpSpPr/>
          <p:nvPr/>
        </p:nvGrpSpPr>
        <p:grpSpPr>
          <a:xfrm>
            <a:off x="10712316" y="4939884"/>
            <a:ext cx="4856604" cy="4318416"/>
            <a:chOff x="0" y="0"/>
            <a:chExt cx="1279106" cy="1137361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71D14A83-C0DC-E3A7-ABB1-328BA2CA018E}"/>
                </a:ext>
              </a:extLst>
            </p:cNvPr>
            <p:cNvSpPr/>
            <p:nvPr/>
          </p:nvSpPr>
          <p:spPr>
            <a:xfrm>
              <a:off x="0" y="0"/>
              <a:ext cx="1279106" cy="1137361"/>
            </a:xfrm>
            <a:custGeom>
              <a:avLst/>
              <a:gdLst/>
              <a:ahLst/>
              <a:cxnLst/>
              <a:rect l="l" t="t" r="r" b="b"/>
              <a:pathLst>
                <a:path w="1279106" h="1137361">
                  <a:moveTo>
                    <a:pt x="0" y="0"/>
                  </a:moveTo>
                  <a:lnTo>
                    <a:pt x="1279106" y="0"/>
                  </a:lnTo>
                  <a:lnTo>
                    <a:pt x="1279106" y="1137361"/>
                  </a:lnTo>
                  <a:lnTo>
                    <a:pt x="0" y="1137361"/>
                  </a:lnTo>
                  <a:close/>
                </a:path>
              </a:pathLst>
            </a:custGeom>
            <a:solidFill>
              <a:srgbClr val="2737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555935A1-B708-3F66-5128-55B44A334996}"/>
                </a:ext>
              </a:extLst>
            </p:cNvPr>
            <p:cNvSpPr txBox="1"/>
            <p:nvPr/>
          </p:nvSpPr>
          <p:spPr>
            <a:xfrm>
              <a:off x="0" y="-47625"/>
              <a:ext cx="1279106" cy="1184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5070AFA2-0FFA-63CB-55EC-9F9CA24F31EC}"/>
              </a:ext>
            </a:extLst>
          </p:cNvPr>
          <p:cNvGrpSpPr/>
          <p:nvPr/>
        </p:nvGrpSpPr>
        <p:grpSpPr>
          <a:xfrm>
            <a:off x="3773529" y="4559091"/>
            <a:ext cx="4856604" cy="619369"/>
            <a:chOff x="0" y="0"/>
            <a:chExt cx="1279106" cy="163126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CC40B407-8FE1-EC77-C234-A84A951C0DBE}"/>
                </a:ext>
              </a:extLst>
            </p:cNvPr>
            <p:cNvSpPr/>
            <p:nvPr/>
          </p:nvSpPr>
          <p:spPr>
            <a:xfrm>
              <a:off x="0" y="0"/>
              <a:ext cx="1279106" cy="163126"/>
            </a:xfrm>
            <a:custGeom>
              <a:avLst/>
              <a:gdLst/>
              <a:ahLst/>
              <a:cxnLst/>
              <a:rect l="l" t="t" r="r" b="b"/>
              <a:pathLst>
                <a:path w="1279106" h="163126">
                  <a:moveTo>
                    <a:pt x="0" y="0"/>
                  </a:moveTo>
                  <a:lnTo>
                    <a:pt x="1279106" y="0"/>
                  </a:lnTo>
                  <a:lnTo>
                    <a:pt x="1279106" y="163126"/>
                  </a:lnTo>
                  <a:lnTo>
                    <a:pt x="0" y="16312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A5191134-D974-64A4-2CDE-518DF8DF0ECE}"/>
                </a:ext>
              </a:extLst>
            </p:cNvPr>
            <p:cNvSpPr txBox="1"/>
            <p:nvPr/>
          </p:nvSpPr>
          <p:spPr>
            <a:xfrm>
              <a:off x="0" y="-47625"/>
              <a:ext cx="1279106" cy="210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BA9A7435-9B3C-C3F4-1D51-F8E8EACE6E88}"/>
              </a:ext>
            </a:extLst>
          </p:cNvPr>
          <p:cNvGrpSpPr/>
          <p:nvPr/>
        </p:nvGrpSpPr>
        <p:grpSpPr>
          <a:xfrm>
            <a:off x="10712316" y="4559091"/>
            <a:ext cx="4856604" cy="619369"/>
            <a:chOff x="0" y="0"/>
            <a:chExt cx="1279106" cy="163126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31C2AA55-E6B2-F2BD-D517-06ABAF27031B}"/>
                </a:ext>
              </a:extLst>
            </p:cNvPr>
            <p:cNvSpPr/>
            <p:nvPr/>
          </p:nvSpPr>
          <p:spPr>
            <a:xfrm>
              <a:off x="0" y="0"/>
              <a:ext cx="1279106" cy="163126"/>
            </a:xfrm>
            <a:custGeom>
              <a:avLst/>
              <a:gdLst/>
              <a:ahLst/>
              <a:cxnLst/>
              <a:rect l="l" t="t" r="r" b="b"/>
              <a:pathLst>
                <a:path w="1279106" h="163126">
                  <a:moveTo>
                    <a:pt x="0" y="0"/>
                  </a:moveTo>
                  <a:lnTo>
                    <a:pt x="1279106" y="0"/>
                  </a:lnTo>
                  <a:lnTo>
                    <a:pt x="1279106" y="163126"/>
                  </a:lnTo>
                  <a:lnTo>
                    <a:pt x="0" y="16312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11F29C17-1B4B-A65F-D6B7-070EBD9CD0D6}"/>
                </a:ext>
              </a:extLst>
            </p:cNvPr>
            <p:cNvSpPr txBox="1"/>
            <p:nvPr/>
          </p:nvSpPr>
          <p:spPr>
            <a:xfrm>
              <a:off x="0" y="-47625"/>
              <a:ext cx="1279106" cy="210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3905D142-C2DA-DD00-203C-FF6329F2859C}"/>
              </a:ext>
            </a:extLst>
          </p:cNvPr>
          <p:cNvGrpSpPr/>
          <p:nvPr/>
        </p:nvGrpSpPr>
        <p:grpSpPr>
          <a:xfrm>
            <a:off x="9279048" y="6706308"/>
            <a:ext cx="785568" cy="785568"/>
            <a:chOff x="0" y="0"/>
            <a:chExt cx="812800" cy="812800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93292CA6-0026-7EFA-2CA9-4F23553B25F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3B331A9C-C9CA-3049-0A2C-DFAAACCDADD1}"/>
                </a:ext>
              </a:extLst>
            </p:cNvPr>
            <p:cNvSpPr txBox="1"/>
            <p:nvPr/>
          </p:nvSpPr>
          <p:spPr>
            <a:xfrm>
              <a:off x="190500" y="142875"/>
              <a:ext cx="431800" cy="479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1B003B16-303E-549E-87E6-D069A7517A4C}"/>
              </a:ext>
            </a:extLst>
          </p:cNvPr>
          <p:cNvSpPr txBox="1"/>
          <p:nvPr/>
        </p:nvSpPr>
        <p:spPr>
          <a:xfrm>
            <a:off x="2682174" y="2733384"/>
            <a:ext cx="6989050" cy="1304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9600" err="1">
                <a:solidFill>
                  <a:srgbClr val="273755"/>
                </a:solidFill>
                <a:latin typeface="Arial Black" panose="020B0A04020102020204" pitchFamily="34" charset="0"/>
                <a:ea typeface="TDTD타이틀굴림"/>
                <a:cs typeface="TDTD타이틀굴림"/>
                <a:sym typeface="TDTD타이틀굴림"/>
              </a:rPr>
              <a:t>Pixary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B01944B6-F75F-9E70-E8E6-B4F647977906}"/>
              </a:ext>
            </a:extLst>
          </p:cNvPr>
          <p:cNvSpPr txBox="1"/>
          <p:nvPr/>
        </p:nvSpPr>
        <p:spPr>
          <a:xfrm>
            <a:off x="4401339" y="6833020"/>
            <a:ext cx="3596427" cy="1569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76"/>
              </a:lnSpc>
            </a:pPr>
            <a:r>
              <a:rPr lang="en-US" sz="2400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LLM</a:t>
            </a:r>
            <a:r>
              <a:rPr lang="ko-KR" altLang="en-US" sz="2400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을 활용한 </a:t>
            </a:r>
            <a:r>
              <a:rPr lang="ko-KR" altLang="en-US" sz="2400" err="1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챗봇으로</a:t>
            </a:r>
            <a:r>
              <a:rPr lang="ko-KR" altLang="en-US" sz="2400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 사용자와의 대화를 통해 취향에 딱 맞는 것만 </a:t>
            </a:r>
            <a:r>
              <a:rPr lang="en-US" altLang="ko-KR" sz="2400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Pick!</a:t>
            </a:r>
            <a:endParaRPr lang="en-US" sz="2400">
              <a:solidFill>
                <a:srgbClr val="F6FBFE"/>
              </a:solidFill>
              <a:latin typeface="+mj-ea"/>
              <a:ea typeface="+mj-ea"/>
              <a:cs typeface="210 디딤고딕 Light"/>
              <a:sym typeface="210 디딤고딕 Light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4D4600DB-CF08-2B4E-6700-7F5C259BB6D0}"/>
              </a:ext>
            </a:extLst>
          </p:cNvPr>
          <p:cNvSpPr txBox="1"/>
          <p:nvPr/>
        </p:nvSpPr>
        <p:spPr>
          <a:xfrm>
            <a:off x="11340126" y="6833020"/>
            <a:ext cx="3596427" cy="1569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76"/>
              </a:lnSpc>
            </a:pPr>
            <a:r>
              <a:rPr lang="en-US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Contents</a:t>
            </a:r>
            <a:r>
              <a:rPr lang="ko-KR" altLang="en-US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를 다 담아 놓았다는 뜻에서 </a:t>
            </a:r>
            <a:r>
              <a:rPr lang="en-US" altLang="ko-KR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Library </a:t>
            </a:r>
            <a:r>
              <a:rPr lang="ko-KR" altLang="en-US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사용</a:t>
            </a:r>
            <a:r>
              <a:rPr lang="en-US" altLang="ko-KR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. </a:t>
            </a:r>
            <a:endParaRPr lang="en-US" sz="2400">
              <a:solidFill>
                <a:srgbClr val="F6FBFE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E4D7D3AB-E0E6-3836-0967-FBBED06F272B}"/>
              </a:ext>
            </a:extLst>
          </p:cNvPr>
          <p:cNvSpPr txBox="1"/>
          <p:nvPr/>
        </p:nvSpPr>
        <p:spPr>
          <a:xfrm>
            <a:off x="3775602" y="5971235"/>
            <a:ext cx="4854531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PICK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A77387CB-D15D-2318-542B-30233DFDC0C4}"/>
              </a:ext>
            </a:extLst>
          </p:cNvPr>
          <p:cNvSpPr txBox="1"/>
          <p:nvPr/>
        </p:nvSpPr>
        <p:spPr>
          <a:xfrm>
            <a:off x="10714389" y="5971235"/>
            <a:ext cx="4854531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LIBRARY</a:t>
            </a:r>
          </a:p>
        </p:txBody>
      </p:sp>
    </p:spTree>
    <p:extLst>
      <p:ext uri="{BB962C8B-B14F-4D97-AF65-F5344CB8AC3E}">
        <p14:creationId xmlns:p14="http://schemas.microsoft.com/office/powerpoint/2010/main" val="3913503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27478-B4AF-D65E-D93C-B44BBDF49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2D0F7106-1399-6B4D-A41F-A8FC75932A48}"/>
              </a:ext>
            </a:extLst>
          </p:cNvPr>
          <p:cNvGrpSpPr/>
          <p:nvPr/>
        </p:nvGrpSpPr>
        <p:grpSpPr>
          <a:xfrm>
            <a:off x="2354868" y="6283180"/>
            <a:ext cx="4780311" cy="1072933"/>
            <a:chOff x="0" y="0"/>
            <a:chExt cx="1318549" cy="295946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0B98299-3B16-9294-6C84-264BA0975805}"/>
                </a:ext>
              </a:extLst>
            </p:cNvPr>
            <p:cNvSpPr/>
            <p:nvPr/>
          </p:nvSpPr>
          <p:spPr>
            <a:xfrm>
              <a:off x="0" y="0"/>
              <a:ext cx="1318549" cy="295946"/>
            </a:xfrm>
            <a:custGeom>
              <a:avLst/>
              <a:gdLst/>
              <a:ahLst/>
              <a:cxnLst/>
              <a:rect l="l" t="t" r="r" b="b"/>
              <a:pathLst>
                <a:path w="1318549" h="295946">
                  <a:moveTo>
                    <a:pt x="0" y="0"/>
                  </a:moveTo>
                  <a:lnTo>
                    <a:pt x="1318549" y="0"/>
                  </a:lnTo>
                  <a:lnTo>
                    <a:pt x="1318549" y="295946"/>
                  </a:lnTo>
                  <a:lnTo>
                    <a:pt x="0" y="29594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08B6DE77-0A6C-7EC7-E8F6-D3A6F11C036B}"/>
                </a:ext>
              </a:extLst>
            </p:cNvPr>
            <p:cNvSpPr txBox="1"/>
            <p:nvPr/>
          </p:nvSpPr>
          <p:spPr>
            <a:xfrm>
              <a:off x="0" y="-47625"/>
              <a:ext cx="1318549" cy="34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38" name="그림 37" descr="헬멧, 스크린샷, 만화 영화, 인간의 얼굴이(가) 표시된 사진">
            <a:extLst>
              <a:ext uri="{FF2B5EF4-FFF2-40B4-BE49-F238E27FC236}">
                <a16:creationId xmlns:a16="http://schemas.microsoft.com/office/drawing/2014/main" id="{8841A9AC-D078-8042-0F60-271BE0985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868" y="3181837"/>
            <a:ext cx="4780800" cy="3180271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CF244498-645B-32CD-2A92-7F0FDB912433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5FB27C9-F9A1-0C69-4A39-DFD1C205D118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D4F0BEB-AC7D-0E6E-53F5-85A84220092D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C9AF778-1E7A-A762-8BF3-9CCC0F73D460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C90ECAA-3CF0-3DF8-37B5-3027DCBD18D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FB01D75-293B-0935-B28F-72B9AB281E37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1F39DFB9-1EDC-CD8E-4A30-4F64CFFCA6CB}"/>
              </a:ext>
            </a:extLst>
          </p:cNvPr>
          <p:cNvGrpSpPr/>
          <p:nvPr/>
        </p:nvGrpSpPr>
        <p:grpSpPr>
          <a:xfrm>
            <a:off x="7605008" y="6255787"/>
            <a:ext cx="4780311" cy="1072933"/>
            <a:chOff x="0" y="0"/>
            <a:chExt cx="1318549" cy="295946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E39BF77E-E874-F3F5-BE3A-9D8376379AD0}"/>
                </a:ext>
              </a:extLst>
            </p:cNvPr>
            <p:cNvSpPr/>
            <p:nvPr/>
          </p:nvSpPr>
          <p:spPr>
            <a:xfrm>
              <a:off x="0" y="0"/>
              <a:ext cx="1318549" cy="295946"/>
            </a:xfrm>
            <a:custGeom>
              <a:avLst/>
              <a:gdLst/>
              <a:ahLst/>
              <a:cxnLst/>
              <a:rect l="l" t="t" r="r" b="b"/>
              <a:pathLst>
                <a:path w="1318549" h="295946">
                  <a:moveTo>
                    <a:pt x="0" y="0"/>
                  </a:moveTo>
                  <a:lnTo>
                    <a:pt x="1318549" y="0"/>
                  </a:lnTo>
                  <a:lnTo>
                    <a:pt x="1318549" y="295946"/>
                  </a:lnTo>
                  <a:lnTo>
                    <a:pt x="0" y="29594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74738C03-F993-F95F-60D9-14AE7731F64F}"/>
                </a:ext>
              </a:extLst>
            </p:cNvPr>
            <p:cNvSpPr txBox="1"/>
            <p:nvPr/>
          </p:nvSpPr>
          <p:spPr>
            <a:xfrm>
              <a:off x="0" y="-47625"/>
              <a:ext cx="1318549" cy="34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47EA9558-38D9-DB19-F1BA-8FFE3AE4E78E}"/>
              </a:ext>
            </a:extLst>
          </p:cNvPr>
          <p:cNvGrpSpPr/>
          <p:nvPr/>
        </p:nvGrpSpPr>
        <p:grpSpPr>
          <a:xfrm>
            <a:off x="12928850" y="6283293"/>
            <a:ext cx="4780311" cy="1072933"/>
            <a:chOff x="0" y="0"/>
            <a:chExt cx="1318549" cy="295946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7EBEE0EA-3EA0-D721-F048-1B4304D32E04}"/>
                </a:ext>
              </a:extLst>
            </p:cNvPr>
            <p:cNvSpPr/>
            <p:nvPr/>
          </p:nvSpPr>
          <p:spPr>
            <a:xfrm>
              <a:off x="0" y="0"/>
              <a:ext cx="1318549" cy="295946"/>
            </a:xfrm>
            <a:custGeom>
              <a:avLst/>
              <a:gdLst/>
              <a:ahLst/>
              <a:cxnLst/>
              <a:rect l="l" t="t" r="r" b="b"/>
              <a:pathLst>
                <a:path w="1318549" h="295946">
                  <a:moveTo>
                    <a:pt x="0" y="0"/>
                  </a:moveTo>
                  <a:lnTo>
                    <a:pt x="1318549" y="0"/>
                  </a:lnTo>
                  <a:lnTo>
                    <a:pt x="1318549" y="295946"/>
                  </a:lnTo>
                  <a:lnTo>
                    <a:pt x="0" y="29594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A0F1972F-4FF5-1407-0846-29F3700BC6B1}"/>
                </a:ext>
              </a:extLst>
            </p:cNvPr>
            <p:cNvSpPr txBox="1"/>
            <p:nvPr/>
          </p:nvSpPr>
          <p:spPr>
            <a:xfrm>
              <a:off x="0" y="-47625"/>
              <a:ext cx="1318549" cy="34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B0CA3E8C-FF6A-1472-BD75-28ED1F57580B}"/>
              </a:ext>
            </a:extLst>
          </p:cNvPr>
          <p:cNvGrpSpPr/>
          <p:nvPr/>
        </p:nvGrpSpPr>
        <p:grpSpPr>
          <a:xfrm>
            <a:off x="12938682" y="3127742"/>
            <a:ext cx="4780311" cy="3180384"/>
            <a:chOff x="0" y="0"/>
            <a:chExt cx="6373748" cy="4240512"/>
          </a:xfrm>
        </p:grpSpPr>
        <p:pic>
          <p:nvPicPr>
            <p:cNvPr id="26" name="Picture 26">
              <a:extLst>
                <a:ext uri="{FF2B5EF4-FFF2-40B4-BE49-F238E27FC236}">
                  <a16:creationId xmlns:a16="http://schemas.microsoft.com/office/drawing/2014/main" id="{2A3C5272-FFBC-6476-ECEF-1B91210A6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7630" r="39369" b="21824"/>
            <a:stretch>
              <a:fillRect/>
            </a:stretch>
          </p:blipFill>
          <p:spPr>
            <a:xfrm>
              <a:off x="0" y="0"/>
              <a:ext cx="6373748" cy="4240512"/>
            </a:xfrm>
            <a:prstGeom prst="rect">
              <a:avLst/>
            </a:prstGeom>
          </p:spPr>
        </p:pic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557BC0F4-6830-F5E8-90A6-90F0CA7E6973}"/>
              </a:ext>
            </a:extLst>
          </p:cNvPr>
          <p:cNvSpPr txBox="1"/>
          <p:nvPr/>
        </p:nvSpPr>
        <p:spPr>
          <a:xfrm>
            <a:off x="2325371" y="6508291"/>
            <a:ext cx="500636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01 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맞춤형 추천</a:t>
            </a:r>
            <a:endParaRPr lang="en-US" sz="360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6617BA2B-DA33-BE41-03D0-DC166FA00D98}"/>
              </a:ext>
            </a:extLst>
          </p:cNvPr>
          <p:cNvSpPr txBox="1"/>
          <p:nvPr/>
        </p:nvSpPr>
        <p:spPr>
          <a:xfrm>
            <a:off x="7565680" y="6508290"/>
            <a:ext cx="500636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02 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재밌는 모델</a:t>
            </a:r>
            <a:endParaRPr lang="en-US" sz="360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F1878009-DC44-4B61-9B75-4AF52B13370A}"/>
              </a:ext>
            </a:extLst>
          </p:cNvPr>
          <p:cNvSpPr txBox="1"/>
          <p:nvPr/>
        </p:nvSpPr>
        <p:spPr>
          <a:xfrm>
            <a:off x="12825653" y="6480787"/>
            <a:ext cx="500636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03 </a:t>
            </a:r>
            <a:r>
              <a:rPr lang="ko-KR" altLang="en-US" sz="360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추천작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모아 보기</a:t>
            </a:r>
            <a:endParaRPr lang="en-US" sz="360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34" name="Group 8">
            <a:extLst>
              <a:ext uri="{FF2B5EF4-FFF2-40B4-BE49-F238E27FC236}">
                <a16:creationId xmlns:a16="http://schemas.microsoft.com/office/drawing/2014/main" id="{5A70F4F1-D748-A1A0-09CD-241F002AE44F}"/>
              </a:ext>
            </a:extLst>
          </p:cNvPr>
          <p:cNvGrpSpPr/>
          <p:nvPr/>
        </p:nvGrpSpPr>
        <p:grpSpPr>
          <a:xfrm>
            <a:off x="2682174" y="1028700"/>
            <a:ext cx="5318826" cy="915258"/>
            <a:chOff x="0" y="0"/>
            <a:chExt cx="4852827" cy="1220344"/>
          </a:xfrm>
        </p:grpSpPr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AFDBD964-9A78-432F-695B-5D751955D537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TextBox 10">
              <a:extLst>
                <a:ext uri="{FF2B5EF4-FFF2-40B4-BE49-F238E27FC236}">
                  <a16:creationId xmlns:a16="http://schemas.microsoft.com/office/drawing/2014/main" id="{B35067C9-C194-D9D9-8CE2-0141CF10F313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12042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4350" indent="-514350">
                <a:lnSpc>
                  <a:spcPts val="3640"/>
                </a:lnSpc>
                <a:buAutoNum type="arabicPeriod"/>
              </a:pP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프로젝트 개요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기능</a:t>
              </a:r>
              <a:endParaRPr lang="en-US" altLang="ko-KR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marL="0" lvl="0" indent="0" algn="l">
                <a:lnSpc>
                  <a:spcPts val="3640"/>
                </a:lnSpc>
              </a:pP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46" name="그림 45" descr="인간의 얼굴, 의류, 재킷, 사람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56E32DD-AA67-42FA-0419-D3A0BFB18A61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362" y="2853448"/>
            <a:ext cx="4780800" cy="342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43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F1A72-70D4-9307-644B-43B989CC7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2539FF7-9E13-A4B9-8CE0-387C7EF6E04F}"/>
              </a:ext>
            </a:extLst>
          </p:cNvPr>
          <p:cNvGrpSpPr/>
          <p:nvPr/>
        </p:nvGrpSpPr>
        <p:grpSpPr>
          <a:xfrm>
            <a:off x="8061482" y="2108156"/>
            <a:ext cx="3317443" cy="3317443"/>
            <a:chOff x="8061482" y="2108156"/>
            <a:chExt cx="812800" cy="8128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FCBF6C00-CDA2-7FD2-1387-9A88EB1B57E8}"/>
                </a:ext>
              </a:extLst>
            </p:cNvPr>
            <p:cNvSpPr/>
            <p:nvPr/>
          </p:nvSpPr>
          <p:spPr>
            <a:xfrm>
              <a:off x="8061482" y="210815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2AE8CBC5-9E8F-33DE-F9A0-00BD4631375B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8F37F33-B1A1-FB57-5F9D-A1A5071B2854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0B66BCC-96B3-6CA1-5B70-1DC3F9E28934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303EFB8-B8F1-357F-A925-29C2178A2B50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3F31F54-9975-DDF6-3B7C-73F29C7BC85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0733C90-5FA4-533A-0AC3-CF9D4866845A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7B23B2BB-684E-407A-385B-8BDD6E2AC5F8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9BBAB52-EA66-79A9-2D6E-9FC3A5A83FCE}"/>
              </a:ext>
            </a:extLst>
          </p:cNvPr>
          <p:cNvGrpSpPr/>
          <p:nvPr/>
        </p:nvGrpSpPr>
        <p:grpSpPr>
          <a:xfrm>
            <a:off x="3639373" y="2108157"/>
            <a:ext cx="3317443" cy="3317443"/>
            <a:chOff x="0" y="0"/>
            <a:chExt cx="812800" cy="8128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37D00993-3E0A-0206-4DFB-D10780326AF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8" name="Group 8">
            <a:extLst>
              <a:ext uri="{FF2B5EF4-FFF2-40B4-BE49-F238E27FC236}">
                <a16:creationId xmlns:a16="http://schemas.microsoft.com/office/drawing/2014/main" id="{8469A121-C085-0F21-470B-1B0CD7A3B7F4}"/>
              </a:ext>
            </a:extLst>
          </p:cNvPr>
          <p:cNvGrpSpPr/>
          <p:nvPr/>
        </p:nvGrpSpPr>
        <p:grpSpPr>
          <a:xfrm>
            <a:off x="2682174" y="1028700"/>
            <a:ext cx="5318826" cy="915258"/>
            <a:chOff x="0" y="0"/>
            <a:chExt cx="4852827" cy="1220344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826A2E41-588E-BD55-4A97-252472DD1557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10">
              <a:extLst>
                <a:ext uri="{FF2B5EF4-FFF2-40B4-BE49-F238E27FC236}">
                  <a16:creationId xmlns:a16="http://schemas.microsoft.com/office/drawing/2014/main" id="{428422AD-51DD-BE2E-92BD-EE310D3E9CCD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12042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4350" indent="-514350">
                <a:lnSpc>
                  <a:spcPts val="3640"/>
                </a:lnSpc>
                <a:buAutoNum type="arabicPeriod"/>
              </a:pP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프로젝트 개요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–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기술 스택</a:t>
              </a:r>
              <a:endParaRPr lang="en-US" altLang="ko-KR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marL="0" lvl="0" indent="0" algn="l">
                <a:lnSpc>
                  <a:spcPts val="3640"/>
                </a:lnSpc>
              </a:pP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34" name="TextBox 22">
            <a:extLst>
              <a:ext uri="{FF2B5EF4-FFF2-40B4-BE49-F238E27FC236}">
                <a16:creationId xmlns:a16="http://schemas.microsoft.com/office/drawing/2014/main" id="{2F984E53-051E-A53A-F13C-4AC58081B201}"/>
              </a:ext>
            </a:extLst>
          </p:cNvPr>
          <p:cNvSpPr txBox="1"/>
          <p:nvPr/>
        </p:nvSpPr>
        <p:spPr>
          <a:xfrm>
            <a:off x="4574762" y="3455409"/>
            <a:ext cx="146641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DB</a:t>
            </a:r>
          </a:p>
        </p:txBody>
      </p:sp>
      <p:sp>
        <p:nvSpPr>
          <p:cNvPr id="36" name="AutoShape 20">
            <a:extLst>
              <a:ext uri="{FF2B5EF4-FFF2-40B4-BE49-F238E27FC236}">
                <a16:creationId xmlns:a16="http://schemas.microsoft.com/office/drawing/2014/main" id="{1583D11C-AF96-9263-5B11-4A1642BE7F55}"/>
              </a:ext>
            </a:extLst>
          </p:cNvPr>
          <p:cNvSpPr/>
          <p:nvPr/>
        </p:nvSpPr>
        <p:spPr>
          <a:xfrm flipH="1">
            <a:off x="4973387" y="5676900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8" name="TextBox 22">
            <a:extLst>
              <a:ext uri="{FF2B5EF4-FFF2-40B4-BE49-F238E27FC236}">
                <a16:creationId xmlns:a16="http://schemas.microsoft.com/office/drawing/2014/main" id="{9E160B84-0A8D-315C-A4E2-77D9BD209F61}"/>
              </a:ext>
            </a:extLst>
          </p:cNvPr>
          <p:cNvSpPr txBox="1"/>
          <p:nvPr/>
        </p:nvSpPr>
        <p:spPr>
          <a:xfrm>
            <a:off x="8724770" y="3471973"/>
            <a:ext cx="2013066" cy="612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ko-KR" altLang="en-US" sz="360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</a:rPr>
              <a:t>개발</a:t>
            </a:r>
          </a:p>
        </p:txBody>
      </p:sp>
      <p:sp>
        <p:nvSpPr>
          <p:cNvPr id="39" name="AutoShape 20">
            <a:extLst>
              <a:ext uri="{FF2B5EF4-FFF2-40B4-BE49-F238E27FC236}">
                <a16:creationId xmlns:a16="http://schemas.microsoft.com/office/drawing/2014/main" id="{FBB9FDCF-5997-C18C-526B-0B50210EFB93}"/>
              </a:ext>
            </a:extLst>
          </p:cNvPr>
          <p:cNvSpPr/>
          <p:nvPr/>
        </p:nvSpPr>
        <p:spPr>
          <a:xfrm flipH="1">
            <a:off x="9505445" y="5640674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8" name="Picture 17" descr="dGeeCAAAAAElFTkSuQmCC (225×225)">
            <a:extLst>
              <a:ext uri="{FF2B5EF4-FFF2-40B4-BE49-F238E27FC236}">
                <a16:creationId xmlns:a16="http://schemas.microsoft.com/office/drawing/2014/main" id="{D23AFFBC-61B6-D975-47D1-46FA5DE8F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7592" y="6687225"/>
            <a:ext cx="1655653" cy="1618862"/>
          </a:xfrm>
          <a:prstGeom prst="rect">
            <a:avLst/>
          </a:prstGeom>
          <a:ln>
            <a:noFill/>
          </a:ln>
        </p:spPr>
      </p:pic>
      <p:pic>
        <p:nvPicPr>
          <p:cNvPr id="26" name="Picture 25" descr="Z (413×122)">
            <a:extLst>
              <a:ext uri="{FF2B5EF4-FFF2-40B4-BE49-F238E27FC236}">
                <a16:creationId xmlns:a16="http://schemas.microsoft.com/office/drawing/2014/main" id="{AC19DEDB-F434-CCD8-BF7C-BCDFA41A8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6790" y="6360025"/>
            <a:ext cx="3933825" cy="1162050"/>
          </a:xfrm>
          <a:prstGeom prst="rect">
            <a:avLst/>
          </a:prstGeom>
          <a:ln>
            <a:noFill/>
          </a:ln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4B47B4EC-C951-1373-749E-E18C3869C5CF}"/>
              </a:ext>
            </a:extLst>
          </p:cNvPr>
          <p:cNvGrpSpPr/>
          <p:nvPr/>
        </p:nvGrpSpPr>
        <p:grpSpPr>
          <a:xfrm>
            <a:off x="12616153" y="2108156"/>
            <a:ext cx="3317443" cy="3317443"/>
            <a:chOff x="12616153" y="2108156"/>
            <a:chExt cx="812800" cy="81280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D2958D92-2103-0674-1350-44CB518DD909}"/>
                </a:ext>
              </a:extLst>
            </p:cNvPr>
            <p:cNvSpPr/>
            <p:nvPr/>
          </p:nvSpPr>
          <p:spPr>
            <a:xfrm>
              <a:off x="12616153" y="210815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sp>
        <p:nvSpPr>
          <p:cNvPr id="31" name="TextBox 22">
            <a:extLst>
              <a:ext uri="{FF2B5EF4-FFF2-40B4-BE49-F238E27FC236}">
                <a16:creationId xmlns:a16="http://schemas.microsoft.com/office/drawing/2014/main" id="{7C5B0B60-009A-30CC-11EC-7CD6F54561EA}"/>
              </a:ext>
            </a:extLst>
          </p:cNvPr>
          <p:cNvSpPr txBox="1"/>
          <p:nvPr/>
        </p:nvSpPr>
        <p:spPr>
          <a:xfrm>
            <a:off x="13541667" y="3455408"/>
            <a:ext cx="1466414" cy="612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5040"/>
              </a:lnSpc>
            </a:pPr>
            <a:r>
              <a:rPr lang="ko-KR" altLang="en-US" sz="360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배포</a:t>
            </a:r>
            <a:endParaRPr lang="en-US" sz="3600">
              <a:solidFill>
                <a:srgbClr val="273755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32" name="AutoShape 20">
            <a:extLst>
              <a:ext uri="{FF2B5EF4-FFF2-40B4-BE49-F238E27FC236}">
                <a16:creationId xmlns:a16="http://schemas.microsoft.com/office/drawing/2014/main" id="{EC5F3491-7B48-E2AF-B840-A99DC0A76A95}"/>
              </a:ext>
            </a:extLst>
          </p:cNvPr>
          <p:cNvSpPr/>
          <p:nvPr/>
        </p:nvSpPr>
        <p:spPr>
          <a:xfrm flipH="1">
            <a:off x="14027525" y="5640674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BCA5D6E-3494-5199-F1DF-0B0EE284AB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2445" y="7782899"/>
            <a:ext cx="3017691" cy="1025390"/>
          </a:xfrm>
          <a:prstGeom prst="rect">
            <a:avLst/>
          </a:prstGeom>
          <a:ln>
            <a:noFill/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B1B5ACE-25E7-DFAA-AC0F-2C14BE8031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81044" y="6859376"/>
            <a:ext cx="2192154" cy="1310380"/>
          </a:xfrm>
          <a:prstGeom prst="rect">
            <a:avLst/>
          </a:prstGeom>
          <a:ln>
            <a:noFill/>
          </a:ln>
        </p:spPr>
      </p:pic>
      <p:pic>
        <p:nvPicPr>
          <p:cNvPr id="43" name="Picture 42" descr="reoVrRXfOacAAAAASUVORK5CYII= (235×215)">
            <a:extLst>
              <a:ext uri="{FF2B5EF4-FFF2-40B4-BE49-F238E27FC236}">
                <a16:creationId xmlns:a16="http://schemas.microsoft.com/office/drawing/2014/main" id="{E078B362-D4B3-7ADD-B7E5-12E5FBCE27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6547" y="6658519"/>
            <a:ext cx="1827560" cy="16668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6142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BA109-4687-04C5-1C39-E784BE29E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2">
            <a:extLst>
              <a:ext uri="{FF2B5EF4-FFF2-40B4-BE49-F238E27FC236}">
                <a16:creationId xmlns:a16="http://schemas.microsoft.com/office/drawing/2014/main" id="{D63E034F-3C2E-F761-C35A-4A72E723ACD8}"/>
              </a:ext>
            </a:extLst>
          </p:cNvPr>
          <p:cNvGrpSpPr/>
          <p:nvPr/>
        </p:nvGrpSpPr>
        <p:grpSpPr>
          <a:xfrm>
            <a:off x="3639373" y="2108157"/>
            <a:ext cx="3317443" cy="3317443"/>
            <a:chOff x="0" y="0"/>
            <a:chExt cx="812800" cy="8128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E9BCB164-E1FC-F26D-37A0-B13994DFC33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C69D100-6934-8830-A8C2-9550049333F6}"/>
              </a:ext>
            </a:extLst>
          </p:cNvPr>
          <p:cNvGrpSpPr/>
          <p:nvPr/>
        </p:nvGrpSpPr>
        <p:grpSpPr>
          <a:xfrm>
            <a:off x="11117382" y="2108156"/>
            <a:ext cx="3317443" cy="3317443"/>
            <a:chOff x="12616153" y="2108156"/>
            <a:chExt cx="812800" cy="81280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315BD329-7A50-352E-08CE-D58A40981C07}"/>
                </a:ext>
              </a:extLst>
            </p:cNvPr>
            <p:cNvSpPr/>
            <p:nvPr/>
          </p:nvSpPr>
          <p:spPr>
            <a:xfrm>
              <a:off x="12616153" y="210815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6" name="Picture 25" descr="images (225×225)">
            <a:extLst>
              <a:ext uri="{FF2B5EF4-FFF2-40B4-BE49-F238E27FC236}">
                <a16:creationId xmlns:a16="http://schemas.microsoft.com/office/drawing/2014/main" id="{8ED15532-DF1F-A8C2-E76D-3FB6BEB62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307" y="6275110"/>
            <a:ext cx="1645509" cy="1629605"/>
          </a:xfrm>
          <a:prstGeom prst="rect">
            <a:avLst/>
          </a:prstGeom>
          <a:ln>
            <a:noFill/>
          </a:ln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005F7CBB-6A73-5321-64FE-B117EB85F6FA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16AB445-CA5B-C048-B346-9F24BA9EA56C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140E327-103D-5156-864A-C3E4ADFAD474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54E8220-26C4-925F-7E12-B75559FBB090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D6D20B8-F10D-5FC6-8258-4F9E7C46A00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844A504-FE4B-C51A-E989-F3D9E2B97319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AC3C7123-AB76-87F8-316F-6CF9D68A18BE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8" name="Group 8">
            <a:extLst>
              <a:ext uri="{FF2B5EF4-FFF2-40B4-BE49-F238E27FC236}">
                <a16:creationId xmlns:a16="http://schemas.microsoft.com/office/drawing/2014/main" id="{0B9B5DFF-3B82-4418-1E47-64BEB60F4D23}"/>
              </a:ext>
            </a:extLst>
          </p:cNvPr>
          <p:cNvGrpSpPr/>
          <p:nvPr/>
        </p:nvGrpSpPr>
        <p:grpSpPr>
          <a:xfrm>
            <a:off x="2682174" y="1028700"/>
            <a:ext cx="5318826" cy="915258"/>
            <a:chOff x="0" y="0"/>
            <a:chExt cx="4852827" cy="1220344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A9125606-01CC-8575-2C46-B7E57F171263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10">
              <a:extLst>
                <a:ext uri="{FF2B5EF4-FFF2-40B4-BE49-F238E27FC236}">
                  <a16:creationId xmlns:a16="http://schemas.microsoft.com/office/drawing/2014/main" id="{942C3FC3-E31D-A7E4-9FFF-76D2FA278340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12042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4350" indent="-514350">
                <a:lnSpc>
                  <a:spcPts val="3640"/>
                </a:lnSpc>
                <a:buAutoNum type="arabicPeriod"/>
              </a:pP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프로젝트 개요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–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기술 스택</a:t>
              </a:r>
              <a:endParaRPr lang="en-US" altLang="ko-KR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marL="0" lvl="0" indent="0" algn="l">
                <a:lnSpc>
                  <a:spcPts val="3640"/>
                </a:lnSpc>
              </a:pP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34" name="TextBox 22">
            <a:extLst>
              <a:ext uri="{FF2B5EF4-FFF2-40B4-BE49-F238E27FC236}">
                <a16:creationId xmlns:a16="http://schemas.microsoft.com/office/drawing/2014/main" id="{E4D16D57-B837-AE6A-0CE2-FBEDD83CBEEE}"/>
              </a:ext>
            </a:extLst>
          </p:cNvPr>
          <p:cNvSpPr txBox="1"/>
          <p:nvPr/>
        </p:nvSpPr>
        <p:spPr>
          <a:xfrm>
            <a:off x="4558743" y="3438844"/>
            <a:ext cx="146641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ko-KR" altLang="en-US" sz="360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</a:rPr>
              <a:t>협업</a:t>
            </a:r>
            <a:endParaRPr lang="en-US" sz="3600">
              <a:solidFill>
                <a:srgbClr val="273755"/>
              </a:solidFill>
              <a:latin typeface="210 디딤고딕 Bold"/>
              <a:ea typeface="210 디딤고딕 Bold"/>
              <a:cs typeface="210 디딤고딕 Bold"/>
            </a:endParaRPr>
          </a:p>
        </p:txBody>
      </p:sp>
      <p:sp>
        <p:nvSpPr>
          <p:cNvPr id="36" name="AutoShape 20">
            <a:extLst>
              <a:ext uri="{FF2B5EF4-FFF2-40B4-BE49-F238E27FC236}">
                <a16:creationId xmlns:a16="http://schemas.microsoft.com/office/drawing/2014/main" id="{E976534E-C8AC-045E-45DF-BC50169FCAF7}"/>
              </a:ext>
            </a:extLst>
          </p:cNvPr>
          <p:cNvSpPr/>
          <p:nvPr/>
        </p:nvSpPr>
        <p:spPr>
          <a:xfrm flipH="1">
            <a:off x="5022569" y="5776291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27" name="Picture 26" descr="Erfw53Jp4n4l0tAoEsU+ve4dwVhKbGQgSSEjKvucODYTMSmZutM0gRhEowH6Dwq5EZE0hdK6AAAAAElFTkSuQmCC (225×225)">
            <a:extLst>
              <a:ext uri="{FF2B5EF4-FFF2-40B4-BE49-F238E27FC236}">
                <a16:creationId xmlns:a16="http://schemas.microsoft.com/office/drawing/2014/main" id="{2C416A0D-0FAF-DB1E-30E1-4917585B98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0003" y="7898503"/>
            <a:ext cx="1369203" cy="1347997"/>
          </a:xfrm>
          <a:prstGeom prst="rect">
            <a:avLst/>
          </a:prstGeom>
          <a:ln>
            <a:noFill/>
          </a:ln>
        </p:spPr>
      </p:pic>
      <p:pic>
        <p:nvPicPr>
          <p:cNvPr id="31" name="Picture 30" descr="htV+ZIAAAAASUVORK5CYII= (225×225)">
            <a:extLst>
              <a:ext uri="{FF2B5EF4-FFF2-40B4-BE49-F238E27FC236}">
                <a16:creationId xmlns:a16="http://schemas.microsoft.com/office/drawing/2014/main" id="{3922D107-F4B9-11EC-3999-40D0965F96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4828" y="6424199"/>
            <a:ext cx="1285051" cy="1265171"/>
          </a:xfrm>
          <a:prstGeom prst="rect">
            <a:avLst/>
          </a:prstGeom>
          <a:ln>
            <a:noFill/>
          </a:ln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166E94E1-4DF9-CCF6-C9F9-1B1CC8A84DF8}"/>
              </a:ext>
            </a:extLst>
          </p:cNvPr>
          <p:cNvGrpSpPr/>
          <p:nvPr/>
        </p:nvGrpSpPr>
        <p:grpSpPr>
          <a:xfrm>
            <a:off x="11117382" y="2108156"/>
            <a:ext cx="3317443" cy="3317443"/>
            <a:chOff x="8061482" y="2108156"/>
            <a:chExt cx="812800" cy="8128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id="{AD1A637C-8F1D-EECF-4709-A81477A41857}"/>
                </a:ext>
              </a:extLst>
            </p:cNvPr>
            <p:cNvSpPr/>
            <p:nvPr/>
          </p:nvSpPr>
          <p:spPr>
            <a:xfrm>
              <a:off x="8061482" y="210815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sp>
        <p:nvSpPr>
          <p:cNvPr id="33" name="AutoShape 20">
            <a:extLst>
              <a:ext uri="{FF2B5EF4-FFF2-40B4-BE49-F238E27FC236}">
                <a16:creationId xmlns:a16="http://schemas.microsoft.com/office/drawing/2014/main" id="{D9A49A2F-A880-4231-E136-4D2DBB953A81}"/>
              </a:ext>
            </a:extLst>
          </p:cNvPr>
          <p:cNvSpPr/>
          <p:nvPr/>
        </p:nvSpPr>
        <p:spPr>
          <a:xfrm flipH="1">
            <a:off x="12508860" y="5776291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0" name="TextBox 22">
            <a:extLst>
              <a:ext uri="{FF2B5EF4-FFF2-40B4-BE49-F238E27FC236}">
                <a16:creationId xmlns:a16="http://schemas.microsoft.com/office/drawing/2014/main" id="{0354512C-44AF-064B-C3F7-F9AD937680C4}"/>
              </a:ext>
            </a:extLst>
          </p:cNvPr>
          <p:cNvSpPr txBox="1"/>
          <p:nvPr/>
        </p:nvSpPr>
        <p:spPr>
          <a:xfrm>
            <a:off x="12045034" y="3455408"/>
            <a:ext cx="146641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LLM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F2C3990-C9FE-BDBC-E816-0C1B36FF55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083" y="7600281"/>
            <a:ext cx="2828925" cy="1619250"/>
          </a:xfrm>
          <a:prstGeom prst="rect">
            <a:avLst/>
          </a:prstGeom>
          <a:ln>
            <a:noFill/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8D001BC-02DA-71B9-6EFC-551CDA22AA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79198" y="7912784"/>
            <a:ext cx="1603928" cy="1513233"/>
          </a:xfrm>
          <a:prstGeom prst="rect">
            <a:avLst/>
          </a:prstGeom>
          <a:ln>
            <a:noFill/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0900159-1919-A4CA-321A-D00016072D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10092" y="6301358"/>
            <a:ext cx="1634907" cy="1613040"/>
          </a:xfrm>
          <a:prstGeom prst="rect">
            <a:avLst/>
          </a:prstGeom>
          <a:ln>
            <a:noFill/>
          </a:ln>
        </p:spPr>
      </p:pic>
      <p:pic>
        <p:nvPicPr>
          <p:cNvPr id="44" name="Picture 43" descr="Z (473×106)">
            <a:extLst>
              <a:ext uri="{FF2B5EF4-FFF2-40B4-BE49-F238E27FC236}">
                <a16:creationId xmlns:a16="http://schemas.microsoft.com/office/drawing/2014/main" id="{A642B7D8-AD4E-09C3-D15E-8D4552AEAA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11135" y="6427718"/>
            <a:ext cx="4505325" cy="1009650"/>
          </a:xfrm>
          <a:prstGeom prst="rect">
            <a:avLst/>
          </a:prstGeom>
          <a:ln>
            <a:noFill/>
          </a:ln>
        </p:spPr>
      </p:pic>
      <p:pic>
        <p:nvPicPr>
          <p:cNvPr id="22" name="Picture 21" descr="Aavj6EjUQTIdAAAAAElFTkSuQmCC (225×225)">
            <a:extLst>
              <a:ext uri="{FF2B5EF4-FFF2-40B4-BE49-F238E27FC236}">
                <a16:creationId xmlns:a16="http://schemas.microsoft.com/office/drawing/2014/main" id="{2C45D971-7B8E-2D29-130F-7D1665A671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09269" y="7448184"/>
            <a:ext cx="1545253" cy="156283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6330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A9D97-7C1A-29B2-A874-92E603539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1C9202A-F14E-F000-A9F4-9ED0F32FEE47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BFAB7D3-DF86-C299-5699-61DDE33BDAB2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51267E6-174A-B36E-14A7-3153D1A9445E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CDCE267-B3A7-3707-5A71-D5777DD31CBA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75C2801-4283-DE60-AF25-4BB50FC17A58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AE8B70E-7871-02C9-676C-EA0B7EC4254A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84D8FCCF-20CF-9474-2792-45BFBF30FC0D}"/>
              </a:ext>
            </a:extLst>
          </p:cNvPr>
          <p:cNvSpPr txBox="1"/>
          <p:nvPr/>
        </p:nvSpPr>
        <p:spPr>
          <a:xfrm>
            <a:off x="3828064" y="4295351"/>
            <a:ext cx="10631871" cy="169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02. </a:t>
            </a:r>
            <a:r>
              <a:rPr lang="ko-KR" alt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진행 현황</a:t>
            </a:r>
            <a:endParaRPr lang="en-US" sz="100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F1AF2D53-273A-5D1E-C1BD-FD4AAB6319CB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222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D42AC72D263F3428D28385D81F05B93" ma:contentTypeVersion="4" ma:contentTypeDescription="새 문서를 만듭니다." ma:contentTypeScope="" ma:versionID="a3b471cfe6cdf1b8eaee74a7092b079a">
  <xsd:schema xmlns:xsd="http://www.w3.org/2001/XMLSchema" xmlns:xs="http://www.w3.org/2001/XMLSchema" xmlns:p="http://schemas.microsoft.com/office/2006/metadata/properties" xmlns:ns2="601a07f3-9496-4e9d-9710-ef6235f38c2b" targetNamespace="http://schemas.microsoft.com/office/2006/metadata/properties" ma:root="true" ma:fieldsID="a8321922f70c4ba3e462254174977634" ns2:_="">
    <xsd:import namespace="601a07f3-9496-4e9d-9710-ef6235f38c2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1a07f3-9496-4e9d-9710-ef6235f38c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718ED4D-5AE5-44E9-A372-A2247FEB32A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3C8773-539D-46EC-9B22-C5046A26AEA7}">
  <ds:schemaRefs>
    <ds:schemaRef ds:uri="http://schemas.microsoft.com/office/infopath/2007/PartnerControl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601a07f3-9496-4e9d-9710-ef6235f38c2b"/>
    <ds:schemaRef ds:uri="http://purl.org/dc/terms/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3B5BB77-DE79-4B51-9A27-3C2206718BFC}">
  <ds:schemaRefs>
    <ds:schemaRef ds:uri="601a07f3-9496-4e9d-9710-ef6235f38c2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449</Words>
  <Application>Microsoft Office PowerPoint</Application>
  <PresentationFormat>사용자 지정</PresentationFormat>
  <Paragraphs>108</Paragraphs>
  <Slides>36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5" baseType="lpstr">
      <vt:lpstr>210 디딤고딕</vt:lpstr>
      <vt:lpstr>210 디딤고딕 Light</vt:lpstr>
      <vt:lpstr>210 디딤고딕 Bold</vt:lpstr>
      <vt:lpstr>Arial Black</vt:lpstr>
      <vt:lpstr>맑은 고딕</vt:lpstr>
      <vt:lpstr>Arial</vt:lpstr>
      <vt:lpstr>TDTD타이틀굴림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하늘색 심플한 비즈니스 회사소개서 프레젠테이션</dc:title>
  <dc:creator>Playdata</dc:creator>
  <cp:lastModifiedBy>SKN 6기_2팀</cp:lastModifiedBy>
  <cp:revision>58</cp:revision>
  <dcterms:created xsi:type="dcterms:W3CDTF">2006-08-16T00:00:00Z</dcterms:created>
  <dcterms:modified xsi:type="dcterms:W3CDTF">2025-02-17T02:59:10Z</dcterms:modified>
  <dc:identifier>DAGe7HCOnbU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0x010100DD42AC72D263F3428D28385D81F05B93</vt:lpwstr>
  </property>
</Properties>
</file>